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Inter"/>
      <p:regular r:id="rId27"/>
      <p:bold r:id="rId28"/>
    </p:embeddedFon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hVyJ5uARIcCASSNi0LiU/Lv79T7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Nydia Prishk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5EEA58C-D1E3-40B9-8D9E-4AB121D0749A}">
  <a:tblStyle styleId="{F5EEA58C-D1E3-40B9-8D9E-4AB121D0749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829E211-CF21-40A6-804A-C52ED0B1E69A}" styleName="Table_1">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1F7E7"/>
          </a:solidFill>
        </a:fill>
      </a:tcStyle>
    </a:wholeTbl>
    <a:band1H>
      <a:tcTxStyle/>
      <a:tcStyle>
        <a:fill>
          <a:solidFill>
            <a:srgbClr val="E2EFCC"/>
          </a:solidFill>
        </a:fill>
      </a:tcStyle>
    </a:band1H>
    <a:band2H>
      <a:tcTxStyle/>
    </a:band2H>
    <a:band1V>
      <a:tcTxStyle/>
      <a:tcStyle>
        <a:fill>
          <a:solidFill>
            <a:srgbClr val="E2EFCC"/>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Inter-bold.fntdata"/><Relationship Id="rId27" Type="http://schemas.openxmlformats.org/officeDocument/2006/relationships/font" Target="fonts/Inter-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Gothic-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CenturyGothic-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10-03T23:31:05.846">
    <p:pos x="727" y="1322"/>
    <p:text>We need a logo!</p:text>
    <p:extLst>
      <p:ext uri="{C676402C-5697-4E1C-873F-D02D1690AC5C}">
        <p15:threadingInfo timeZoneBias="0"/>
      </p:ext>
      <p:ext uri="http://customooxmlschemas.google.com/">
        <go:slidesCustomData xmlns:go="http://customooxmlschemas.google.com/" commentPostId="AAAA6ZkLnR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89fb172c5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289fb172c56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87dc2802c1_3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87dc2802c1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89fb172c5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89fb172c56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87dc2802c1_3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87dc2802c1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18"/>
          <p:cNvGrpSpPr/>
          <p:nvPr/>
        </p:nvGrpSpPr>
        <p:grpSpPr>
          <a:xfrm>
            <a:off x="0" y="-2373"/>
            <a:ext cx="12192000" cy="6867027"/>
            <a:chOff x="0" y="-2373"/>
            <a:chExt cx="12192000" cy="6867027"/>
          </a:xfrm>
        </p:grpSpPr>
        <p:sp>
          <p:nvSpPr>
            <p:cNvPr id="24" name="Google Shape;24;p1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8"/>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8"/>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8"/>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8"/>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8"/>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1" name="Google Shape;31;p18"/>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440"/>
              <a:buNone/>
              <a:defRPr cap="none">
                <a:solidFill>
                  <a:schemeClr val="accent1"/>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3" name="Google Shape;33;p18"/>
          <p:cNvSpPr txBox="1"/>
          <p:nvPr>
            <p:ph idx="10" type="dt"/>
          </p:nvPr>
        </p:nvSpPr>
        <p:spPr>
          <a:xfrm rot="5400000">
            <a:off x="10089390" y="1792223"/>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8"/>
          <p:cNvSpPr txBox="1"/>
          <p:nvPr>
            <p:ph idx="11" type="ftr"/>
          </p:nvPr>
        </p:nvSpPr>
        <p:spPr>
          <a:xfrm rot="5400000">
            <a:off x="8959592" y="3226820"/>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18"/>
          <p:cNvSpPr txBox="1"/>
          <p:nvPr>
            <p:ph idx="12" type="sldNum"/>
          </p:nvPr>
        </p:nvSpPr>
        <p:spPr>
          <a:xfrm>
            <a:off x="10351008" y="292608"/>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25" name="Shape 125"/>
        <p:cNvGrpSpPr/>
        <p:nvPr/>
      </p:nvGrpSpPr>
      <p:grpSpPr>
        <a:xfrm>
          <a:off x="0" y="0"/>
          <a:ext cx="0" cy="0"/>
          <a:chOff x="0" y="0"/>
          <a:chExt cx="0" cy="0"/>
        </a:xfrm>
      </p:grpSpPr>
      <p:grpSp>
        <p:nvGrpSpPr>
          <p:cNvPr id="126" name="Google Shape;126;p27"/>
          <p:cNvGrpSpPr/>
          <p:nvPr/>
        </p:nvGrpSpPr>
        <p:grpSpPr>
          <a:xfrm>
            <a:off x="0" y="-2373"/>
            <a:ext cx="12192000" cy="6867027"/>
            <a:chOff x="0" y="-2373"/>
            <a:chExt cx="12192000" cy="6867027"/>
          </a:xfrm>
        </p:grpSpPr>
        <p:sp>
          <p:nvSpPr>
            <p:cNvPr id="127" name="Google Shape;127;p2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7"/>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7"/>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7"/>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7"/>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7"/>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7"/>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7"/>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5" name="Google Shape;135;p27"/>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6" name="Google Shape;136;p27"/>
          <p:cNvSpPr txBox="1"/>
          <p:nvPr>
            <p:ph type="title"/>
          </p:nvPr>
        </p:nvSpPr>
        <p:spPr>
          <a:xfrm>
            <a:off x="1154956" y="4966674"/>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7"/>
          <p:cNvSpPr/>
          <p:nvPr>
            <p:ph idx="2" type="pic"/>
          </p:nvPr>
        </p:nvSpPr>
        <p:spPr>
          <a:xfrm>
            <a:off x="1154955" y="685800"/>
            <a:ext cx="8825658" cy="3429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38" name="Google Shape;138;p27"/>
          <p:cNvSpPr txBox="1"/>
          <p:nvPr>
            <p:ph idx="1" type="body"/>
          </p:nvPr>
        </p:nvSpPr>
        <p:spPr>
          <a:xfrm>
            <a:off x="1154956" y="5536665"/>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39" name="Google Shape;139;p27"/>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7"/>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7"/>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143" name="Shape 143"/>
        <p:cNvGrpSpPr/>
        <p:nvPr/>
      </p:nvGrpSpPr>
      <p:grpSpPr>
        <a:xfrm>
          <a:off x="0" y="0"/>
          <a:ext cx="0" cy="0"/>
          <a:chOff x="0" y="0"/>
          <a:chExt cx="0" cy="0"/>
        </a:xfrm>
      </p:grpSpPr>
      <p:grpSp>
        <p:nvGrpSpPr>
          <p:cNvPr id="144" name="Google Shape;144;p28"/>
          <p:cNvGrpSpPr/>
          <p:nvPr/>
        </p:nvGrpSpPr>
        <p:grpSpPr>
          <a:xfrm>
            <a:off x="0" y="-2373"/>
            <a:ext cx="12192000" cy="6867027"/>
            <a:chOff x="0" y="-2373"/>
            <a:chExt cx="12192000" cy="6867027"/>
          </a:xfrm>
        </p:grpSpPr>
        <p:sp>
          <p:nvSpPr>
            <p:cNvPr id="145" name="Google Shape;145;p2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8"/>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8"/>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8"/>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8"/>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8"/>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8"/>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8"/>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53" name="Google Shape;153;p2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4" name="Google Shape;154;p28"/>
          <p:cNvSpPr txBox="1"/>
          <p:nvPr>
            <p:ph type="title"/>
          </p:nvPr>
        </p:nvSpPr>
        <p:spPr>
          <a:xfrm>
            <a:off x="1154954" y="1063416"/>
            <a:ext cx="8825659" cy="13797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8"/>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56" name="Google Shape;156;p28"/>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8"/>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160" name="Shape 160"/>
        <p:cNvGrpSpPr/>
        <p:nvPr/>
      </p:nvGrpSpPr>
      <p:grpSpPr>
        <a:xfrm>
          <a:off x="0" y="0"/>
          <a:ext cx="0" cy="0"/>
          <a:chOff x="0" y="0"/>
          <a:chExt cx="0" cy="0"/>
        </a:xfrm>
      </p:grpSpPr>
      <p:grpSp>
        <p:nvGrpSpPr>
          <p:cNvPr id="161" name="Google Shape;161;p29"/>
          <p:cNvGrpSpPr/>
          <p:nvPr/>
        </p:nvGrpSpPr>
        <p:grpSpPr>
          <a:xfrm>
            <a:off x="0" y="-2373"/>
            <a:ext cx="12192000" cy="6867027"/>
            <a:chOff x="0" y="-2373"/>
            <a:chExt cx="12192000" cy="6867027"/>
          </a:xfrm>
        </p:grpSpPr>
        <p:sp>
          <p:nvSpPr>
            <p:cNvPr id="162" name="Google Shape;162;p2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9"/>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9"/>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9"/>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9"/>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9"/>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9"/>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9"/>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70" name="Google Shape;170;p2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1" name="Google Shape;171;p29"/>
          <p:cNvSpPr txBox="1"/>
          <p:nvPr/>
        </p:nvSpPr>
        <p:spPr>
          <a:xfrm>
            <a:off x="9719438" y="2631815"/>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600">
                <a:solidFill>
                  <a:schemeClr val="accent1"/>
                </a:solidFill>
                <a:latin typeface="Arial"/>
                <a:ea typeface="Arial"/>
                <a:cs typeface="Arial"/>
                <a:sym typeface="Arial"/>
              </a:rPr>
              <a:t>”</a:t>
            </a:r>
            <a:endParaRPr/>
          </a:p>
        </p:txBody>
      </p:sp>
      <p:sp>
        <p:nvSpPr>
          <p:cNvPr id="172" name="Google Shape;172;p29"/>
          <p:cNvSpPr txBox="1"/>
          <p:nvPr/>
        </p:nvSpPr>
        <p:spPr>
          <a:xfrm>
            <a:off x="898295" y="591093"/>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600">
                <a:solidFill>
                  <a:schemeClr val="accent1"/>
                </a:solidFill>
                <a:latin typeface="Arial"/>
                <a:ea typeface="Arial"/>
                <a:cs typeface="Arial"/>
                <a:sym typeface="Arial"/>
              </a:rPr>
              <a:t>“</a:t>
            </a:r>
            <a:endParaRPr/>
          </a:p>
        </p:txBody>
      </p:sp>
      <p:sp>
        <p:nvSpPr>
          <p:cNvPr id="173" name="Google Shape;173;p29"/>
          <p:cNvSpPr txBox="1"/>
          <p:nvPr>
            <p:ph type="title"/>
          </p:nvPr>
        </p:nvSpPr>
        <p:spPr>
          <a:xfrm>
            <a:off x="1581878" y="980517"/>
            <a:ext cx="8453906" cy="269824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9"/>
          <p:cNvSpPr txBox="1"/>
          <p:nvPr>
            <p:ph idx="1" type="body"/>
          </p:nvPr>
        </p:nvSpPr>
        <p:spPr>
          <a:xfrm>
            <a:off x="1945945" y="3678766"/>
            <a:ext cx="7725772"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chemeClr val="accent1"/>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5" name="Google Shape;175;p29"/>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6" name="Google Shape;176;p29"/>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9"/>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180" name="Shape 180"/>
        <p:cNvGrpSpPr/>
        <p:nvPr/>
      </p:nvGrpSpPr>
      <p:grpSpPr>
        <a:xfrm>
          <a:off x="0" y="0"/>
          <a:ext cx="0" cy="0"/>
          <a:chOff x="0" y="0"/>
          <a:chExt cx="0" cy="0"/>
        </a:xfrm>
      </p:grpSpPr>
      <p:grpSp>
        <p:nvGrpSpPr>
          <p:cNvPr id="181" name="Google Shape;181;p30"/>
          <p:cNvGrpSpPr/>
          <p:nvPr/>
        </p:nvGrpSpPr>
        <p:grpSpPr>
          <a:xfrm>
            <a:off x="0" y="-2373"/>
            <a:ext cx="12192000" cy="6867027"/>
            <a:chOff x="0" y="-2373"/>
            <a:chExt cx="12192000" cy="6867027"/>
          </a:xfrm>
        </p:grpSpPr>
        <p:sp>
          <p:nvSpPr>
            <p:cNvPr id="182" name="Google Shape;182;p3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0"/>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0"/>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0"/>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0"/>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0"/>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0"/>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0"/>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90" name="Google Shape;190;p3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1" name="Google Shape;191;p30"/>
          <p:cNvSpPr txBox="1"/>
          <p:nvPr>
            <p:ph type="title"/>
          </p:nvPr>
        </p:nvSpPr>
        <p:spPr>
          <a:xfrm>
            <a:off x="1154954" y="2370667"/>
            <a:ext cx="8825660" cy="18225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30"/>
          <p:cNvSpPr txBox="1"/>
          <p:nvPr>
            <p:ph idx="1" type="body"/>
          </p:nvPr>
        </p:nvSpPr>
        <p:spPr>
          <a:xfrm>
            <a:off x="1154954" y="5033068"/>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93" name="Google Shape;193;p30"/>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30"/>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3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7" name="Shape 197"/>
        <p:cNvGrpSpPr/>
        <p:nvPr/>
      </p:nvGrpSpPr>
      <p:grpSpPr>
        <a:xfrm>
          <a:off x="0" y="0"/>
          <a:ext cx="0" cy="0"/>
          <a:chOff x="0" y="0"/>
          <a:chExt cx="0" cy="0"/>
        </a:xfrm>
      </p:grpSpPr>
      <p:sp>
        <p:nvSpPr>
          <p:cNvPr id="198" name="Google Shape;198;p31"/>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31"/>
          <p:cNvSpPr txBox="1"/>
          <p:nvPr>
            <p:ph idx="1" type="body"/>
          </p:nvPr>
        </p:nvSpPr>
        <p:spPr>
          <a:xfrm>
            <a:off x="1154954" y="2617299"/>
            <a:ext cx="312916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0" name="Google Shape;200;p31"/>
          <p:cNvSpPr txBox="1"/>
          <p:nvPr>
            <p:ph idx="2" type="body"/>
          </p:nvPr>
        </p:nvSpPr>
        <p:spPr>
          <a:xfrm>
            <a:off x="1154954" y="3193561"/>
            <a:ext cx="3129168" cy="283349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1" name="Google Shape;201;p31"/>
          <p:cNvSpPr txBox="1"/>
          <p:nvPr>
            <p:ph idx="3" type="body"/>
          </p:nvPr>
        </p:nvSpPr>
        <p:spPr>
          <a:xfrm>
            <a:off x="4512721" y="2603502"/>
            <a:ext cx="314538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2" name="Google Shape;202;p31"/>
          <p:cNvSpPr txBox="1"/>
          <p:nvPr>
            <p:ph idx="4" type="body"/>
          </p:nvPr>
        </p:nvSpPr>
        <p:spPr>
          <a:xfrm>
            <a:off x="4512721" y="3193561"/>
            <a:ext cx="3145380" cy="2833495"/>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3" name="Google Shape;203;p31"/>
          <p:cNvSpPr txBox="1"/>
          <p:nvPr>
            <p:ph idx="5" type="body"/>
          </p:nvPr>
        </p:nvSpPr>
        <p:spPr>
          <a:xfrm>
            <a:off x="7886700" y="2617299"/>
            <a:ext cx="3161029" cy="576261"/>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4" name="Google Shape;204;p31"/>
          <p:cNvSpPr txBox="1"/>
          <p:nvPr>
            <p:ph idx="6" type="body"/>
          </p:nvPr>
        </p:nvSpPr>
        <p:spPr>
          <a:xfrm>
            <a:off x="7886700" y="3193561"/>
            <a:ext cx="3164719" cy="28334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05" name="Google Shape;205;p31"/>
          <p:cNvCxnSpPr/>
          <p:nvPr/>
        </p:nvCxnSpPr>
        <p:spPr>
          <a:xfrm>
            <a:off x="4403971" y="2569633"/>
            <a:ext cx="0" cy="3492499"/>
          </a:xfrm>
          <a:prstGeom prst="straightConnector1">
            <a:avLst/>
          </a:prstGeom>
          <a:noFill/>
          <a:ln cap="flat" cmpd="sng" w="12700">
            <a:solidFill>
              <a:schemeClr val="accent1">
                <a:alpha val="40784"/>
              </a:schemeClr>
            </a:solidFill>
            <a:prstDash val="solid"/>
            <a:round/>
            <a:headEnd len="sm" w="sm" type="none"/>
            <a:tailEnd len="sm" w="sm" type="none"/>
          </a:ln>
        </p:spPr>
      </p:cxnSp>
      <p:cxnSp>
        <p:nvCxnSpPr>
          <p:cNvPr id="206" name="Google Shape;206;p31"/>
          <p:cNvCxnSpPr/>
          <p:nvPr/>
        </p:nvCxnSpPr>
        <p:spPr>
          <a:xfrm>
            <a:off x="7772401" y="2569633"/>
            <a:ext cx="0" cy="3492499"/>
          </a:xfrm>
          <a:prstGeom prst="straightConnector1">
            <a:avLst/>
          </a:prstGeom>
          <a:noFill/>
          <a:ln cap="flat" cmpd="sng" w="12700">
            <a:solidFill>
              <a:schemeClr val="accent1">
                <a:alpha val="40784"/>
              </a:schemeClr>
            </a:solidFill>
            <a:prstDash val="solid"/>
            <a:round/>
            <a:headEnd len="sm" w="sm" type="none"/>
            <a:tailEnd len="sm" w="sm" type="none"/>
          </a:ln>
        </p:spPr>
      </p:cxnSp>
      <p:sp>
        <p:nvSpPr>
          <p:cNvPr id="207" name="Google Shape;207;p31"/>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31"/>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3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10" name="Shape 210"/>
        <p:cNvGrpSpPr/>
        <p:nvPr/>
      </p:nvGrpSpPr>
      <p:grpSpPr>
        <a:xfrm>
          <a:off x="0" y="0"/>
          <a:ext cx="0" cy="0"/>
          <a:chOff x="0" y="0"/>
          <a:chExt cx="0" cy="0"/>
        </a:xfrm>
      </p:grpSpPr>
      <p:sp>
        <p:nvSpPr>
          <p:cNvPr id="211" name="Google Shape;211;p32"/>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32"/>
          <p:cNvSpPr txBox="1"/>
          <p:nvPr>
            <p:ph idx="1" type="body"/>
          </p:nvPr>
        </p:nvSpPr>
        <p:spPr>
          <a:xfrm>
            <a:off x="1154952" y="4532845"/>
            <a:ext cx="30504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3" name="Google Shape;213;p32"/>
          <p:cNvSpPr/>
          <p:nvPr>
            <p:ph idx="2" type="pic"/>
          </p:nvPr>
        </p:nvSpPr>
        <p:spPr>
          <a:xfrm>
            <a:off x="1334552"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14" name="Google Shape;214;p32"/>
          <p:cNvSpPr txBox="1"/>
          <p:nvPr>
            <p:ph idx="3" type="body"/>
          </p:nvPr>
        </p:nvSpPr>
        <p:spPr>
          <a:xfrm>
            <a:off x="1154953" y="5109107"/>
            <a:ext cx="3050437" cy="9179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5" name="Google Shape;215;p32"/>
          <p:cNvSpPr txBox="1"/>
          <p:nvPr>
            <p:ph idx="4" type="body"/>
          </p:nvPr>
        </p:nvSpPr>
        <p:spPr>
          <a:xfrm>
            <a:off x="4572537" y="4532846"/>
            <a:ext cx="3046766" cy="651156"/>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6" name="Google Shape;216;p32"/>
          <p:cNvSpPr/>
          <p:nvPr>
            <p:ph idx="5" type="pic"/>
          </p:nvPr>
        </p:nvSpPr>
        <p:spPr>
          <a:xfrm>
            <a:off x="4748463" y="2603500"/>
            <a:ext cx="2691241"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17" name="Google Shape;217;p32"/>
          <p:cNvSpPr txBox="1"/>
          <p:nvPr>
            <p:ph idx="6" type="body"/>
          </p:nvPr>
        </p:nvSpPr>
        <p:spPr>
          <a:xfrm>
            <a:off x="4568865" y="5184002"/>
            <a:ext cx="3050438" cy="84305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8" name="Google Shape;218;p32"/>
          <p:cNvSpPr txBox="1"/>
          <p:nvPr>
            <p:ph idx="7" type="body"/>
          </p:nvPr>
        </p:nvSpPr>
        <p:spPr>
          <a:xfrm>
            <a:off x="7983434" y="4532847"/>
            <a:ext cx="3050438" cy="651154"/>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9" name="Google Shape;219;p32"/>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20" name="Google Shape;220;p32"/>
          <p:cNvSpPr txBox="1"/>
          <p:nvPr>
            <p:ph idx="9" type="body"/>
          </p:nvPr>
        </p:nvSpPr>
        <p:spPr>
          <a:xfrm>
            <a:off x="7983434" y="5184001"/>
            <a:ext cx="3050437" cy="84305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21" name="Google Shape;221;p32"/>
          <p:cNvCxnSpPr/>
          <p:nvPr/>
        </p:nvCxnSpPr>
        <p:spPr>
          <a:xfrm>
            <a:off x="4388153" y="2603500"/>
            <a:ext cx="0" cy="3517594"/>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22" name="Google Shape;222;p32"/>
          <p:cNvCxnSpPr/>
          <p:nvPr/>
        </p:nvCxnSpPr>
        <p:spPr>
          <a:xfrm>
            <a:off x="7801905" y="2603500"/>
            <a:ext cx="0" cy="34925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23" name="Google Shape;223;p32"/>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32"/>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3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6" name="Shape 226"/>
        <p:cNvGrpSpPr/>
        <p:nvPr/>
      </p:nvGrpSpPr>
      <p:grpSpPr>
        <a:xfrm>
          <a:off x="0" y="0"/>
          <a:ext cx="0" cy="0"/>
          <a:chOff x="0" y="0"/>
          <a:chExt cx="0" cy="0"/>
        </a:xfrm>
      </p:grpSpPr>
      <p:sp>
        <p:nvSpPr>
          <p:cNvPr id="227" name="Google Shape;227;p33"/>
          <p:cNvSpPr txBox="1"/>
          <p:nvPr>
            <p:ph type="title"/>
          </p:nvPr>
        </p:nvSpPr>
        <p:spPr>
          <a:xfrm>
            <a:off x="1154953" y="973668"/>
            <a:ext cx="8825660"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3"/>
          <p:cNvSpPr txBox="1"/>
          <p:nvPr>
            <p:ph idx="1" type="body"/>
          </p:nvPr>
        </p:nvSpPr>
        <p:spPr>
          <a:xfrm rot="5400000">
            <a:off x="3827511" y="-69056"/>
            <a:ext cx="3416300" cy="876141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29" name="Google Shape;229;p33"/>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33"/>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3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32" name="Shape 232"/>
        <p:cNvGrpSpPr/>
        <p:nvPr/>
      </p:nvGrpSpPr>
      <p:grpSpPr>
        <a:xfrm>
          <a:off x="0" y="0"/>
          <a:ext cx="0" cy="0"/>
          <a:chOff x="0" y="0"/>
          <a:chExt cx="0" cy="0"/>
        </a:xfrm>
      </p:grpSpPr>
      <p:grpSp>
        <p:nvGrpSpPr>
          <p:cNvPr id="233" name="Google Shape;233;p34"/>
          <p:cNvGrpSpPr/>
          <p:nvPr/>
        </p:nvGrpSpPr>
        <p:grpSpPr>
          <a:xfrm>
            <a:off x="0" y="-2373"/>
            <a:ext cx="12192000" cy="6867027"/>
            <a:chOff x="0" y="-2373"/>
            <a:chExt cx="12192000" cy="6867027"/>
          </a:xfrm>
        </p:grpSpPr>
        <p:sp>
          <p:nvSpPr>
            <p:cNvPr id="234" name="Google Shape;234;p3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4"/>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4"/>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4"/>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3" name="Google Shape;243;p3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4" name="Google Shape;244;p34"/>
          <p:cNvSpPr txBox="1"/>
          <p:nvPr>
            <p:ph type="title"/>
          </p:nvPr>
        </p:nvSpPr>
        <p:spPr>
          <a:xfrm rot="5400000">
            <a:off x="6909428" y="2945796"/>
            <a:ext cx="4748589" cy="141393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34"/>
          <p:cNvSpPr txBox="1"/>
          <p:nvPr>
            <p:ph idx="1" type="body"/>
          </p:nvPr>
        </p:nvSpPr>
        <p:spPr>
          <a:xfrm rot="5400000">
            <a:off x="1904432" y="528990"/>
            <a:ext cx="4748590" cy="6247546"/>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46" name="Google Shape;246;p34"/>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34"/>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3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19"/>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0" name="Google Shape;40;p19"/>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9"/>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3" name="Shape 43"/>
        <p:cNvGrpSpPr/>
        <p:nvPr/>
      </p:nvGrpSpPr>
      <p:grpSpPr>
        <a:xfrm>
          <a:off x="0" y="0"/>
          <a:ext cx="0" cy="0"/>
          <a:chOff x="0" y="0"/>
          <a:chExt cx="0" cy="0"/>
        </a:xfrm>
      </p:grpSpPr>
      <p:grpSp>
        <p:nvGrpSpPr>
          <p:cNvPr id="44" name="Google Shape;44;p20"/>
          <p:cNvGrpSpPr/>
          <p:nvPr/>
        </p:nvGrpSpPr>
        <p:grpSpPr>
          <a:xfrm>
            <a:off x="0" y="-2373"/>
            <a:ext cx="12192000" cy="6867027"/>
            <a:chOff x="0" y="-2373"/>
            <a:chExt cx="12192000" cy="6867027"/>
          </a:xfrm>
        </p:grpSpPr>
        <p:sp>
          <p:nvSpPr>
            <p:cNvPr id="45" name="Google Shape;45;p2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0"/>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0"/>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0"/>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0"/>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0"/>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0"/>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0"/>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0"/>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4" name="Google Shape;54;p2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5" name="Google Shape;55;p20"/>
          <p:cNvSpPr txBox="1"/>
          <p:nvPr>
            <p:ph type="title"/>
          </p:nvPr>
        </p:nvSpPr>
        <p:spPr>
          <a:xfrm>
            <a:off x="1154956" y="2677645"/>
            <a:ext cx="4351023" cy="22838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 type="body"/>
          </p:nvPr>
        </p:nvSpPr>
        <p:spPr>
          <a:xfrm>
            <a:off x="6895558" y="2677644"/>
            <a:ext cx="3755379" cy="2283823"/>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7" name="Google Shape;57;p20"/>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0"/>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21"/>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4" name="Google Shape;64;p21"/>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5" name="Google Shape;65;p21"/>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1"/>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8" name="Shape 68"/>
        <p:cNvGrpSpPr/>
        <p:nvPr/>
      </p:nvGrpSpPr>
      <p:grpSpPr>
        <a:xfrm>
          <a:off x="0" y="0"/>
          <a:ext cx="0" cy="0"/>
          <a:chOff x="0" y="0"/>
          <a:chExt cx="0" cy="0"/>
        </a:xfrm>
      </p:grpSpPr>
      <p:sp>
        <p:nvSpPr>
          <p:cNvPr id="69" name="Google Shape;69;p22"/>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1" name="Google Shape;71;p22"/>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2" name="Google Shape;72;p22"/>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3" name="Google Shape;73;p22"/>
          <p:cNvSpPr txBox="1"/>
          <p:nvPr>
            <p:ph idx="4" type="body"/>
          </p:nvPr>
        </p:nvSpPr>
        <p:spPr>
          <a:xfrm>
            <a:off x="6208710" y="3179762"/>
            <a:ext cx="4825159"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4" name="Google Shape;74;p22"/>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2"/>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2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3"/>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3"/>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82" name="Shape 82"/>
        <p:cNvGrpSpPr/>
        <p:nvPr/>
      </p:nvGrpSpPr>
      <p:grpSpPr>
        <a:xfrm>
          <a:off x="0" y="0"/>
          <a:ext cx="0" cy="0"/>
          <a:chOff x="0" y="0"/>
          <a:chExt cx="0" cy="0"/>
        </a:xfrm>
      </p:grpSpPr>
      <p:sp>
        <p:nvSpPr>
          <p:cNvPr id="83" name="Google Shape;83;p24"/>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4"/>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87" name="Shape 87"/>
        <p:cNvGrpSpPr/>
        <p:nvPr/>
      </p:nvGrpSpPr>
      <p:grpSpPr>
        <a:xfrm>
          <a:off x="0" y="0"/>
          <a:ext cx="0" cy="0"/>
          <a:chOff x="0" y="0"/>
          <a:chExt cx="0" cy="0"/>
        </a:xfrm>
      </p:grpSpPr>
      <p:grpSp>
        <p:nvGrpSpPr>
          <p:cNvPr id="88" name="Google Shape;88;p25"/>
          <p:cNvGrpSpPr/>
          <p:nvPr/>
        </p:nvGrpSpPr>
        <p:grpSpPr>
          <a:xfrm>
            <a:off x="0" y="-2373"/>
            <a:ext cx="12192000" cy="6867027"/>
            <a:chOff x="0" y="-2373"/>
            <a:chExt cx="12192000" cy="6867027"/>
          </a:xfrm>
        </p:grpSpPr>
        <p:sp>
          <p:nvSpPr>
            <p:cNvPr id="89" name="Google Shape;89;p2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5"/>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5"/>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5"/>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5"/>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5"/>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5"/>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5"/>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5"/>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8" name="Google Shape;98;p2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9" name="Google Shape;99;p25"/>
          <p:cNvSpPr txBox="1"/>
          <p:nvPr>
            <p:ph type="title"/>
          </p:nvPr>
        </p:nvSpPr>
        <p:spPr>
          <a:xfrm>
            <a:off x="1154954" y="1295400"/>
            <a:ext cx="2793159"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5"/>
          <p:cNvSpPr txBox="1"/>
          <p:nvPr>
            <p:ph idx="1" type="body"/>
          </p:nvPr>
        </p:nvSpPr>
        <p:spPr>
          <a:xfrm>
            <a:off x="5781146" y="1447800"/>
            <a:ext cx="5190065" cy="4572000"/>
          </a:xfrm>
          <a:prstGeom prst="rect">
            <a:avLst/>
          </a:prstGeom>
          <a:noFill/>
          <a:ln>
            <a:noFill/>
          </a:ln>
        </p:spPr>
        <p:txBody>
          <a:bodyPr anchorCtr="0" anchor="ctr"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1" name="Google Shape;101;p25"/>
          <p:cNvSpPr txBox="1"/>
          <p:nvPr>
            <p:ph idx="2" type="body"/>
          </p:nvPr>
        </p:nvSpPr>
        <p:spPr>
          <a:xfrm>
            <a:off x="1154955" y="2895600"/>
            <a:ext cx="2793158" cy="312927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2" name="Google Shape;102;p25"/>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5"/>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06" name="Shape 106"/>
        <p:cNvGrpSpPr/>
        <p:nvPr/>
      </p:nvGrpSpPr>
      <p:grpSpPr>
        <a:xfrm>
          <a:off x="0" y="0"/>
          <a:ext cx="0" cy="0"/>
          <a:chOff x="0" y="0"/>
          <a:chExt cx="0" cy="0"/>
        </a:xfrm>
      </p:grpSpPr>
      <p:grpSp>
        <p:nvGrpSpPr>
          <p:cNvPr id="107" name="Google Shape;107;p26"/>
          <p:cNvGrpSpPr/>
          <p:nvPr/>
        </p:nvGrpSpPr>
        <p:grpSpPr>
          <a:xfrm>
            <a:off x="0" y="-2373"/>
            <a:ext cx="12192000" cy="6867027"/>
            <a:chOff x="0" y="-2373"/>
            <a:chExt cx="12192000" cy="6867027"/>
          </a:xfrm>
        </p:grpSpPr>
        <p:sp>
          <p:nvSpPr>
            <p:cNvPr id="108" name="Google Shape;108;p2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6"/>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6"/>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6"/>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6"/>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6"/>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6"/>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6"/>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6" name="Google Shape;116;p26"/>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8" name="Google Shape;118;p26"/>
          <p:cNvSpPr txBox="1"/>
          <p:nvPr>
            <p:ph type="title"/>
          </p:nvPr>
        </p:nvSpPr>
        <p:spPr>
          <a:xfrm>
            <a:off x="1153907" y="1693332"/>
            <a:ext cx="3860260" cy="173566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6"/>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0" name="Google Shape;120;p26"/>
          <p:cNvSpPr txBox="1"/>
          <p:nvPr>
            <p:ph idx="1" type="body"/>
          </p:nvPr>
        </p:nvSpPr>
        <p:spPr>
          <a:xfrm>
            <a:off x="1154955" y="3657600"/>
            <a:ext cx="3859212"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1" name="Google Shape;121;p26"/>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6"/>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7"/>
          <p:cNvGrpSpPr/>
          <p:nvPr/>
        </p:nvGrpSpPr>
        <p:grpSpPr>
          <a:xfrm>
            <a:off x="0" y="-2373"/>
            <a:ext cx="12192000" cy="6867027"/>
            <a:chOff x="0" y="-2373"/>
            <a:chExt cx="12192000" cy="6867027"/>
          </a:xfrm>
        </p:grpSpPr>
        <p:sp>
          <p:nvSpPr>
            <p:cNvPr id="7" name="Google Shape;7;p17"/>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7"/>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7"/>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7"/>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7"/>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7"/>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7"/>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7"/>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 name="Google Shape;15;p17"/>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 name="Google Shape;16;p17"/>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7" name="Google Shape;17;p17"/>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8" name="Google Shape;18;p17"/>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9" name="Google Shape;19;p17"/>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 name="Google Shape;20;p17"/>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causeiq.com/organizations/trustees-of-columbia-university-in-the-city-of-new,135598093/" TargetMode="External"/><Relationship Id="rId4" Type="http://schemas.openxmlformats.org/officeDocument/2006/relationships/hyperlink" Target="https://www.causeiq.com/organizations/west-harlem-development-corporation,450722514/" TargetMode="External"/><Relationship Id="rId5" Type="http://schemas.openxmlformats.org/officeDocument/2006/relationships/hyperlink" Target="https://www.causeiq.com/organizations/w-p-carey-foundation,13359751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21.jpg"/><Relationship Id="rId5"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paypal.com/donate/?cmd=_s-xclick&amp;hosted_button_id=AXR7K72XQ9WP4&amp;source=url" TargetMode="External"/><Relationship Id="rId4" Type="http://schemas.openxmlformats.org/officeDocument/2006/relationships/hyperlink" Target="mailto:President_FriendsofCSS@columbiasecondary.org" TargetMode="External"/><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23.jpg"/><Relationship Id="rId5" Type="http://schemas.openxmlformats.org/officeDocument/2006/relationships/image" Target="../media/image18.jpg"/><Relationship Id="rId6"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causeiq.com/directory/new-york-newark-jersey-city-ny-nj-pa-metro/" TargetMode="External"/><Relationship Id="rId4" Type="http://schemas.openxmlformats.org/officeDocument/2006/relationships/hyperlink" Target="https://www.causeiq.com/directory/new-york-newark-jersey-city-ny-nj-pa-metro/" TargetMode="External"/><Relationship Id="rId5" Type="http://schemas.openxmlformats.org/officeDocument/2006/relationships/hyperlink" Target="https://www.causeiq.com/directory/new-york-stat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5400"/>
              <a:buFont typeface="Century Gothic"/>
              <a:buNone/>
            </a:pPr>
            <a:r>
              <a:rPr lang="en-US">
                <a:extLst>
                  <a:ext uri="http://customooxmlschemas.google.com/">
                    <go:slidesCustomData xmlns:go="http://customooxmlschemas.google.com/" textRoundtripDataId="0"/>
                  </a:ext>
                </a:extLst>
              </a:rPr>
              <a:t>Friends of CSS</a:t>
            </a:r>
            <a:endParaRPr/>
          </a:p>
        </p:txBody>
      </p:sp>
      <p:sp>
        <p:nvSpPr>
          <p:cNvPr id="255" name="Google Shape;255;p1"/>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rPr lang="en-US"/>
              <a:t>A PRIMER</a:t>
            </a:r>
            <a:endParaRPr/>
          </a:p>
        </p:txBody>
      </p:sp>
      <p:pic>
        <p:nvPicPr>
          <p:cNvPr id="256" name="Google Shape;256;p1"/>
          <p:cNvPicPr preferRelativeResize="0"/>
          <p:nvPr/>
        </p:nvPicPr>
        <p:blipFill rotWithShape="1">
          <a:blip r:embed="rId4">
            <a:alphaModFix/>
          </a:blip>
          <a:srcRect b="22525" l="3521" r="0" t="21047"/>
          <a:stretch/>
        </p:blipFill>
        <p:spPr>
          <a:xfrm>
            <a:off x="1473863" y="904825"/>
            <a:ext cx="9244273" cy="2932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7"/>
          <p:cNvSpPr txBox="1"/>
          <p:nvPr>
            <p:ph type="title"/>
          </p:nvPr>
        </p:nvSpPr>
        <p:spPr>
          <a:xfrm>
            <a:off x="1154956" y="2677645"/>
            <a:ext cx="4351023" cy="22838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4000"/>
              <a:buFont typeface="Century Gothic"/>
              <a:buNone/>
            </a:pPr>
            <a:r>
              <a:rPr lang="en-US"/>
              <a:t>Where do FoCSS funds come from?</a:t>
            </a:r>
            <a:endParaRPr/>
          </a:p>
        </p:txBody>
      </p:sp>
      <p:sp>
        <p:nvSpPr>
          <p:cNvPr id="322" name="Google Shape;322;p7"/>
          <p:cNvSpPr txBox="1"/>
          <p:nvPr>
            <p:ph idx="1" type="body"/>
          </p:nvPr>
        </p:nvSpPr>
        <p:spPr>
          <a:xfrm>
            <a:off x="6895558" y="2677644"/>
            <a:ext cx="3755379" cy="228382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6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8"/>
          <p:cNvSpPr txBox="1"/>
          <p:nvPr>
            <p:ph type="title"/>
          </p:nvPr>
        </p:nvSpPr>
        <p:spPr>
          <a:xfrm>
            <a:off x="838200" y="532661"/>
            <a:ext cx="10515600" cy="1325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Where do FoCSS funds come from?</a:t>
            </a:r>
            <a:endParaRPr/>
          </a:p>
        </p:txBody>
      </p:sp>
      <p:sp>
        <p:nvSpPr>
          <p:cNvPr id="328" name="Google Shape;328;p8"/>
          <p:cNvSpPr txBox="1"/>
          <p:nvPr>
            <p:ph idx="1" type="body"/>
          </p:nvPr>
        </p:nvSpPr>
        <p:spPr>
          <a:xfrm>
            <a:off x="838200" y="2322775"/>
            <a:ext cx="10515600" cy="435133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b="1" lang="en-US"/>
              <a:t>Columbia University</a:t>
            </a:r>
            <a:r>
              <a:rPr lang="en-US"/>
              <a:t> provides</a:t>
            </a:r>
            <a:r>
              <a:rPr b="1" lang="en-US"/>
              <a:t> </a:t>
            </a:r>
            <a:r>
              <a:rPr lang="en-US"/>
              <a:t>$100,000 - $150,000</a:t>
            </a:r>
            <a:r>
              <a:rPr lang="en-US"/>
              <a:t> per year.</a:t>
            </a:r>
            <a:endParaRPr/>
          </a:p>
          <a:p>
            <a:pPr indent="-342900" lvl="0" marL="342900" rtl="0" algn="l">
              <a:spcBef>
                <a:spcPts val="1000"/>
              </a:spcBef>
              <a:spcAft>
                <a:spcPts val="0"/>
              </a:spcAft>
              <a:buSzPts val="1440"/>
              <a:buChar char="►"/>
            </a:pPr>
            <a:r>
              <a:rPr lang="en-US"/>
              <a:t>An </a:t>
            </a:r>
            <a:r>
              <a:rPr b="1" lang="en-US"/>
              <a:t>endowment </a:t>
            </a:r>
            <a:r>
              <a:rPr lang="en-US"/>
              <a:t>of $5,000,000 set up by a donor in 2011 has provided support and salaries for our college office and supplemented the cost of college trips over the years.   This endowment is managed by Columbia University.</a:t>
            </a:r>
            <a:endParaRPr/>
          </a:p>
          <a:p>
            <a:pPr indent="-342900" lvl="0" marL="342900" rtl="0" algn="l">
              <a:spcBef>
                <a:spcPts val="1000"/>
              </a:spcBef>
              <a:spcAft>
                <a:spcPts val="0"/>
              </a:spcAft>
              <a:buSzPts val="1440"/>
              <a:buChar char="►"/>
            </a:pPr>
            <a:r>
              <a:rPr b="1" lang="en-US"/>
              <a:t>You!</a:t>
            </a:r>
            <a:r>
              <a:rPr lang="en-US"/>
              <a:t>  Parents and community members are important sources of funding for FoCSS.  Our community has helped support FoCSS-funded activities by:</a:t>
            </a:r>
            <a:endParaRPr/>
          </a:p>
          <a:p>
            <a:pPr indent="-285750" lvl="1" marL="742950" rtl="0" algn="l">
              <a:spcBef>
                <a:spcPts val="1000"/>
              </a:spcBef>
              <a:spcAft>
                <a:spcPts val="0"/>
              </a:spcAft>
              <a:buSzPts val="1280"/>
              <a:buChar char="►"/>
            </a:pPr>
            <a:r>
              <a:rPr b="1" lang="en-US"/>
              <a:t>Direct contribution.</a:t>
            </a:r>
            <a:r>
              <a:rPr lang="en-US"/>
              <a:t>  You can donate through our PayPal account or through check or even cash!</a:t>
            </a:r>
            <a:endParaRPr/>
          </a:p>
          <a:p>
            <a:pPr indent="-285750" lvl="1" marL="742950" rtl="0" algn="l">
              <a:spcBef>
                <a:spcPts val="1000"/>
              </a:spcBef>
              <a:spcAft>
                <a:spcPts val="0"/>
              </a:spcAft>
              <a:buSzPts val="1280"/>
              <a:buChar char="►"/>
            </a:pPr>
            <a:r>
              <a:rPr b="1" lang="en-US"/>
              <a:t>Matching grants:</a:t>
            </a:r>
            <a:r>
              <a:rPr lang="en-US"/>
              <a:t>  Many employers provide matching funds which can double the impact of your contribution.  Check with your employer!</a:t>
            </a:r>
            <a:endParaRPr/>
          </a:p>
          <a:p>
            <a:pPr indent="-285750" lvl="1" marL="742950" rtl="0" algn="l">
              <a:spcBef>
                <a:spcPts val="1000"/>
              </a:spcBef>
              <a:spcAft>
                <a:spcPts val="0"/>
              </a:spcAft>
              <a:buSzPts val="1280"/>
              <a:buChar char="►"/>
            </a:pPr>
            <a:r>
              <a:rPr b="1" lang="en-US"/>
              <a:t>Identifying grants, foundations and donors </a:t>
            </a:r>
            <a:r>
              <a:rPr lang="en-US"/>
              <a:t>which/who may be able to support CSS’s unique academic and extra-curricular activities through monetary donations or grants.</a:t>
            </a:r>
            <a:endParaRPr/>
          </a:p>
          <a:p>
            <a:pPr indent="0" lvl="0" marL="0" rtl="0" algn="l">
              <a:spcBef>
                <a:spcPts val="1000"/>
              </a:spcBef>
              <a:spcAft>
                <a:spcPts val="0"/>
              </a:spcAft>
              <a:buSzPts val="144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9"/>
          <p:cNvSpPr txBox="1"/>
          <p:nvPr>
            <p:ph type="title"/>
          </p:nvPr>
        </p:nvSpPr>
        <p:spPr>
          <a:xfrm>
            <a:off x="581550" y="956950"/>
            <a:ext cx="11028900" cy="70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Where do FoCSS funds come from 2022 detail</a:t>
            </a:r>
            <a:endParaRPr/>
          </a:p>
        </p:txBody>
      </p:sp>
      <p:graphicFrame>
        <p:nvGraphicFramePr>
          <p:cNvPr id="334" name="Google Shape;334;p9"/>
          <p:cNvGraphicFramePr/>
          <p:nvPr/>
        </p:nvGraphicFramePr>
        <p:xfrm>
          <a:off x="355875" y="1957150"/>
          <a:ext cx="3000000" cy="3000000"/>
        </p:xfrm>
        <a:graphic>
          <a:graphicData uri="http://schemas.openxmlformats.org/drawingml/2006/table">
            <a:tbl>
              <a:tblPr>
                <a:noFill/>
                <a:tableStyleId>{F5EEA58C-D1E3-40B9-8D9E-4AB121D0749A}</a:tableStyleId>
              </a:tblPr>
              <a:tblGrid>
                <a:gridCol w="3213750"/>
                <a:gridCol w="1390325"/>
                <a:gridCol w="5022600"/>
                <a:gridCol w="1853575"/>
              </a:tblGrid>
              <a:tr h="922750">
                <a:tc>
                  <a:txBody>
                    <a:bodyPr/>
                    <a:lstStyle/>
                    <a:p>
                      <a:pPr indent="0" lvl="0" marL="0" rtl="0" algn="l">
                        <a:lnSpc>
                          <a:spcPct val="115000"/>
                        </a:lnSpc>
                        <a:spcBef>
                          <a:spcPts val="1200"/>
                        </a:spcBef>
                        <a:spcAft>
                          <a:spcPts val="0"/>
                        </a:spcAft>
                        <a:buNone/>
                      </a:pPr>
                      <a:r>
                        <a:rPr b="1" lang="en-US" sz="1800">
                          <a:latin typeface="Times New Roman"/>
                          <a:ea typeface="Times New Roman"/>
                          <a:cs typeface="Times New Roman"/>
                          <a:sym typeface="Times New Roman"/>
                        </a:rPr>
                        <a:t>Grantmaker</a:t>
                      </a:r>
                      <a:endParaRPr b="1" sz="1800">
                        <a:latin typeface="Times New Roman"/>
                        <a:ea typeface="Times New Roman"/>
                        <a:cs typeface="Times New Roman"/>
                        <a:sym typeface="Times New Roman"/>
                      </a:endParaRPr>
                    </a:p>
                  </a:txBody>
                  <a:tcPr marT="76200" marB="76200" marR="76200" marL="76200">
                    <a:lnB cap="flat" cmpd="sng" w="15250">
                      <a:solidFill>
                        <a:srgbClr val="DDDDDD"/>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US" sz="1800">
                          <a:latin typeface="Times New Roman"/>
                          <a:ea typeface="Times New Roman"/>
                          <a:cs typeface="Times New Roman"/>
                          <a:sym typeface="Times New Roman"/>
                        </a:rPr>
                        <a:t>Grantmaker tax period</a:t>
                      </a:r>
                      <a:endParaRPr b="1" sz="1800">
                        <a:latin typeface="Times New Roman"/>
                        <a:ea typeface="Times New Roman"/>
                        <a:cs typeface="Times New Roman"/>
                        <a:sym typeface="Times New Roman"/>
                      </a:endParaRPr>
                    </a:p>
                  </a:txBody>
                  <a:tcPr marT="76200" marB="76200" marR="76200" marL="76200">
                    <a:lnB cap="flat" cmpd="sng" w="15250">
                      <a:solidFill>
                        <a:srgbClr val="DDDDDD"/>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US" sz="1800">
                          <a:latin typeface="Times New Roman"/>
                          <a:ea typeface="Times New Roman"/>
                          <a:cs typeface="Times New Roman"/>
                          <a:sym typeface="Times New Roman"/>
                        </a:rPr>
                        <a:t>Description</a:t>
                      </a:r>
                      <a:endParaRPr b="1" sz="1800">
                        <a:latin typeface="Times New Roman"/>
                        <a:ea typeface="Times New Roman"/>
                        <a:cs typeface="Times New Roman"/>
                        <a:sym typeface="Times New Roman"/>
                      </a:endParaRPr>
                    </a:p>
                  </a:txBody>
                  <a:tcPr marT="76200" marB="76200" marR="76200" marL="76200">
                    <a:lnB cap="flat" cmpd="sng" w="15250">
                      <a:solidFill>
                        <a:srgbClr val="DDDDDD"/>
                      </a:solidFill>
                      <a:prstDash val="solid"/>
                      <a:round/>
                      <a:headEnd len="sm" w="sm" type="none"/>
                      <a:tailEnd len="sm" w="sm" type="none"/>
                    </a:lnB>
                  </a:tcPr>
                </a:tc>
                <a:tc>
                  <a:txBody>
                    <a:bodyPr/>
                    <a:lstStyle/>
                    <a:p>
                      <a:pPr indent="0" lvl="0" marL="0" rtl="0" algn="r">
                        <a:lnSpc>
                          <a:spcPct val="115000"/>
                        </a:lnSpc>
                        <a:spcBef>
                          <a:spcPts val="1200"/>
                        </a:spcBef>
                        <a:spcAft>
                          <a:spcPts val="0"/>
                        </a:spcAft>
                        <a:buNone/>
                      </a:pPr>
                      <a:r>
                        <a:rPr b="1" lang="en-US" sz="1800">
                          <a:latin typeface="Times New Roman"/>
                          <a:ea typeface="Times New Roman"/>
                          <a:cs typeface="Times New Roman"/>
                          <a:sym typeface="Times New Roman"/>
                        </a:rPr>
                        <a:t>Amount</a:t>
                      </a:r>
                      <a:endParaRPr b="1" sz="1800">
                        <a:latin typeface="Times New Roman"/>
                        <a:ea typeface="Times New Roman"/>
                        <a:cs typeface="Times New Roman"/>
                        <a:sym typeface="Times New Roman"/>
                      </a:endParaRPr>
                    </a:p>
                  </a:txBody>
                  <a:tcPr marT="76200" marB="76200" marR="76200" marL="76200">
                    <a:lnB cap="flat" cmpd="sng" w="15250">
                      <a:solidFill>
                        <a:srgbClr val="DDDDDD"/>
                      </a:solidFill>
                      <a:prstDash val="solid"/>
                      <a:round/>
                      <a:headEnd len="sm" w="sm" type="none"/>
                      <a:tailEnd len="sm" w="sm" type="none"/>
                    </a:lnB>
                  </a:tcPr>
                </a:tc>
              </a:tr>
              <a:tr h="690300">
                <a:tc>
                  <a:txBody>
                    <a:bodyPr/>
                    <a:lstStyle/>
                    <a:p>
                      <a:pPr indent="0" lvl="0" marL="0" rtl="0" algn="l">
                        <a:lnSpc>
                          <a:spcPct val="115000"/>
                        </a:lnSpc>
                        <a:spcBef>
                          <a:spcPts val="1200"/>
                        </a:spcBef>
                        <a:spcAft>
                          <a:spcPts val="0"/>
                        </a:spcAft>
                        <a:buNone/>
                      </a:pPr>
                      <a:r>
                        <a:rPr lang="en-US" sz="1800" u="sng">
                          <a:solidFill>
                            <a:srgbClr val="607890"/>
                          </a:solidFill>
                          <a:latin typeface="Times New Roman"/>
                          <a:ea typeface="Times New Roman"/>
                          <a:cs typeface="Times New Roman"/>
                          <a:sym typeface="Times New Roman"/>
                          <a:hlinkClick r:id="rId3">
                            <a:extLst>
                              <a:ext uri="{A12FA001-AC4F-418D-AE19-62706E023703}">
                                <ahyp:hlinkClr val="tx"/>
                              </a:ext>
                            </a:extLst>
                          </a:hlinkClick>
                        </a:rPr>
                        <a:t>Columbia University</a:t>
                      </a:r>
                      <a:endParaRPr sz="1800" u="sng">
                        <a:solidFill>
                          <a:srgbClr val="607890"/>
                        </a:solidFill>
                        <a:latin typeface="Times New Roman"/>
                        <a:ea typeface="Times New Roman"/>
                        <a:cs typeface="Times New Roman"/>
                        <a:sym typeface="Times New Roman"/>
                      </a:endParaRPr>
                    </a:p>
                  </a:txBody>
                  <a:tcPr marT="76200" marB="76200" marR="76200" marL="76200">
                    <a:lnT cap="flat" cmpd="sng" w="15250">
                      <a:solidFill>
                        <a:srgbClr val="DDDDDD"/>
                      </a:solidFill>
                      <a:prstDash val="solid"/>
                      <a:round/>
                      <a:headEnd len="sm" w="sm" type="none"/>
                      <a:tailEnd len="sm" w="sm" type="none"/>
                    </a:lnT>
                    <a:lnB cap="flat" cmpd="sng" w="7625">
                      <a:solidFill>
                        <a:srgbClr val="DDDDDD"/>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1800">
                          <a:latin typeface="Times New Roman"/>
                          <a:ea typeface="Times New Roman"/>
                          <a:cs typeface="Times New Roman"/>
                          <a:sym typeface="Times New Roman"/>
                        </a:rPr>
                        <a:t>2022-06</a:t>
                      </a:r>
                      <a:endParaRPr sz="1800">
                        <a:latin typeface="Times New Roman"/>
                        <a:ea typeface="Times New Roman"/>
                        <a:cs typeface="Times New Roman"/>
                        <a:sym typeface="Times New Roman"/>
                      </a:endParaRPr>
                    </a:p>
                  </a:txBody>
                  <a:tcPr marT="76200" marB="76200" marR="76200" marL="76200">
                    <a:lnT cap="flat" cmpd="sng" w="15250">
                      <a:solidFill>
                        <a:srgbClr val="DDDDDD"/>
                      </a:solidFill>
                      <a:prstDash val="solid"/>
                      <a:round/>
                      <a:headEnd len="sm" w="sm" type="none"/>
                      <a:tailEnd len="sm" w="sm" type="none"/>
                    </a:lnT>
                    <a:lnB cap="flat" cmpd="sng" w="7625">
                      <a:solidFill>
                        <a:srgbClr val="DDDDDD"/>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1800">
                          <a:latin typeface="Times New Roman"/>
                          <a:ea typeface="Times New Roman"/>
                          <a:cs typeface="Times New Roman"/>
                          <a:sym typeface="Times New Roman"/>
                        </a:rPr>
                        <a:t>Program Services</a:t>
                      </a:r>
                      <a:endParaRPr sz="1800">
                        <a:latin typeface="Times New Roman"/>
                        <a:ea typeface="Times New Roman"/>
                        <a:cs typeface="Times New Roman"/>
                        <a:sym typeface="Times New Roman"/>
                      </a:endParaRPr>
                    </a:p>
                  </a:txBody>
                  <a:tcPr marT="76200" marB="76200" marR="76200" marL="76200">
                    <a:lnT cap="flat" cmpd="sng" w="15250">
                      <a:solidFill>
                        <a:srgbClr val="DDDDDD"/>
                      </a:solidFill>
                      <a:prstDash val="solid"/>
                      <a:round/>
                      <a:headEnd len="sm" w="sm" type="none"/>
                      <a:tailEnd len="sm" w="sm" type="none"/>
                    </a:lnT>
                    <a:lnB cap="flat" cmpd="sng" w="7625">
                      <a:solidFill>
                        <a:srgbClr val="DDDDDD"/>
                      </a:solidFill>
                      <a:prstDash val="solid"/>
                      <a:round/>
                      <a:headEnd len="sm" w="sm" type="none"/>
                      <a:tailEnd len="sm" w="sm" type="none"/>
                    </a:lnB>
                  </a:tcPr>
                </a:tc>
                <a:tc>
                  <a:txBody>
                    <a:bodyPr/>
                    <a:lstStyle/>
                    <a:p>
                      <a:pPr indent="0" lvl="0" marL="0" rtl="0" algn="r">
                        <a:lnSpc>
                          <a:spcPct val="115000"/>
                        </a:lnSpc>
                        <a:spcBef>
                          <a:spcPts val="1200"/>
                        </a:spcBef>
                        <a:spcAft>
                          <a:spcPts val="0"/>
                        </a:spcAft>
                        <a:buNone/>
                      </a:pPr>
                      <a:r>
                        <a:rPr lang="en-US" sz="1800">
                          <a:latin typeface="Courier New"/>
                          <a:ea typeface="Courier New"/>
                          <a:cs typeface="Courier New"/>
                          <a:sym typeface="Courier New"/>
                        </a:rPr>
                        <a:t>$300,000</a:t>
                      </a:r>
                      <a:endParaRPr sz="1800">
                        <a:latin typeface="Courier New"/>
                        <a:ea typeface="Courier New"/>
                        <a:cs typeface="Courier New"/>
                        <a:sym typeface="Courier New"/>
                      </a:endParaRPr>
                    </a:p>
                  </a:txBody>
                  <a:tcPr marT="76200" marB="76200" marR="76200" marL="76200">
                    <a:lnT cap="flat" cmpd="sng" w="15250">
                      <a:solidFill>
                        <a:srgbClr val="DDDDDD"/>
                      </a:solidFill>
                      <a:prstDash val="solid"/>
                      <a:round/>
                      <a:headEnd len="sm" w="sm" type="none"/>
                      <a:tailEnd len="sm" w="sm" type="none"/>
                    </a:lnT>
                    <a:lnB cap="flat" cmpd="sng" w="7625">
                      <a:solidFill>
                        <a:srgbClr val="DDDDDD"/>
                      </a:solidFill>
                      <a:prstDash val="solid"/>
                      <a:round/>
                      <a:headEnd len="sm" w="sm" type="none"/>
                      <a:tailEnd len="sm" w="sm" type="none"/>
                    </a:lnB>
                  </a:tcPr>
                </a:tc>
              </a:tr>
              <a:tr h="2549875">
                <a:tc>
                  <a:txBody>
                    <a:bodyPr/>
                    <a:lstStyle/>
                    <a:p>
                      <a:pPr indent="0" lvl="0" marL="0" rtl="0" algn="l">
                        <a:lnSpc>
                          <a:spcPct val="115000"/>
                        </a:lnSpc>
                        <a:spcBef>
                          <a:spcPts val="1200"/>
                        </a:spcBef>
                        <a:spcAft>
                          <a:spcPts val="0"/>
                        </a:spcAft>
                        <a:buNone/>
                      </a:pPr>
                      <a:r>
                        <a:rPr lang="en-US" sz="1800" u="sng">
                          <a:solidFill>
                            <a:srgbClr val="607890"/>
                          </a:solidFill>
                          <a:latin typeface="Times New Roman"/>
                          <a:ea typeface="Times New Roman"/>
                          <a:cs typeface="Times New Roman"/>
                          <a:sym typeface="Times New Roman"/>
                          <a:hlinkClick r:id="rId4">
                            <a:extLst>
                              <a:ext uri="{A12FA001-AC4F-418D-AE19-62706E023703}">
                                <ahyp:hlinkClr val="tx"/>
                              </a:ext>
                            </a:extLst>
                          </a:hlinkClick>
                        </a:rPr>
                        <a:t>West Harlem Development Corporation</a:t>
                      </a:r>
                      <a:endParaRPr sz="1800" u="sng">
                        <a:solidFill>
                          <a:srgbClr val="607890"/>
                        </a:solidFill>
                        <a:latin typeface="Times New Roman"/>
                        <a:ea typeface="Times New Roman"/>
                        <a:cs typeface="Times New Roman"/>
                        <a:sym typeface="Times New Roman"/>
                      </a:endParaRPr>
                    </a:p>
                  </a:txBody>
                  <a:tcPr marT="76200" marB="76200" marR="76200" marL="76200">
                    <a:lnT cap="flat" cmpd="sng" w="7625">
                      <a:solidFill>
                        <a:srgbClr val="DDDDDD"/>
                      </a:solidFill>
                      <a:prstDash val="solid"/>
                      <a:round/>
                      <a:headEnd len="sm" w="sm" type="none"/>
                      <a:tailEnd len="sm" w="sm" type="none"/>
                    </a:lnT>
                    <a:lnB cap="flat" cmpd="sng" w="7625">
                      <a:solidFill>
                        <a:srgbClr val="DDDDDD"/>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1800">
                          <a:latin typeface="Times New Roman"/>
                          <a:ea typeface="Times New Roman"/>
                          <a:cs typeface="Times New Roman"/>
                          <a:sym typeface="Times New Roman"/>
                        </a:rPr>
                        <a:t>2021-12</a:t>
                      </a:r>
                      <a:endParaRPr sz="1800">
                        <a:latin typeface="Times New Roman"/>
                        <a:ea typeface="Times New Roman"/>
                        <a:cs typeface="Times New Roman"/>
                        <a:sym typeface="Times New Roman"/>
                      </a:endParaRPr>
                    </a:p>
                  </a:txBody>
                  <a:tcPr marT="76200" marB="76200" marR="76200" marL="76200">
                    <a:lnT cap="flat" cmpd="sng" w="7625">
                      <a:solidFill>
                        <a:srgbClr val="DDDDDD"/>
                      </a:solidFill>
                      <a:prstDash val="solid"/>
                      <a:round/>
                      <a:headEnd len="sm" w="sm" type="none"/>
                      <a:tailEnd len="sm" w="sm" type="none"/>
                    </a:lnT>
                    <a:lnB cap="flat" cmpd="sng" w="7625">
                      <a:solidFill>
                        <a:srgbClr val="DDDDDD"/>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1800">
                          <a:latin typeface="Times New Roman"/>
                          <a:ea typeface="Times New Roman"/>
                          <a:cs typeface="Times New Roman"/>
                          <a:sym typeface="Times New Roman"/>
                        </a:rPr>
                        <a:t>To Train Students To Be Socially and Politically Conscious, To Be Aware of Their Responsibility To Their Communities and the World, and To Be Dedicated To A Life of Creation and Discovery in Service of Humanity.</a:t>
                      </a:r>
                      <a:endParaRPr sz="1800">
                        <a:latin typeface="Times New Roman"/>
                        <a:ea typeface="Times New Roman"/>
                        <a:cs typeface="Times New Roman"/>
                        <a:sym typeface="Times New Roman"/>
                      </a:endParaRPr>
                    </a:p>
                  </a:txBody>
                  <a:tcPr marT="76200" marB="76200" marR="76200" marL="76200">
                    <a:lnT cap="flat" cmpd="sng" w="7625">
                      <a:solidFill>
                        <a:srgbClr val="DDDDDD"/>
                      </a:solidFill>
                      <a:prstDash val="solid"/>
                      <a:round/>
                      <a:headEnd len="sm" w="sm" type="none"/>
                      <a:tailEnd len="sm" w="sm" type="none"/>
                    </a:lnT>
                    <a:lnB cap="flat" cmpd="sng" w="7625">
                      <a:solidFill>
                        <a:srgbClr val="DDDDDD"/>
                      </a:solidFill>
                      <a:prstDash val="solid"/>
                      <a:round/>
                      <a:headEnd len="sm" w="sm" type="none"/>
                      <a:tailEnd len="sm" w="sm" type="none"/>
                    </a:lnB>
                  </a:tcPr>
                </a:tc>
                <a:tc>
                  <a:txBody>
                    <a:bodyPr/>
                    <a:lstStyle/>
                    <a:p>
                      <a:pPr indent="0" lvl="0" marL="0" rtl="0" algn="r">
                        <a:lnSpc>
                          <a:spcPct val="115000"/>
                        </a:lnSpc>
                        <a:spcBef>
                          <a:spcPts val="1200"/>
                        </a:spcBef>
                        <a:spcAft>
                          <a:spcPts val="0"/>
                        </a:spcAft>
                        <a:buNone/>
                      </a:pPr>
                      <a:r>
                        <a:rPr lang="en-US" sz="1800">
                          <a:latin typeface="Courier New"/>
                          <a:ea typeface="Courier New"/>
                          <a:cs typeface="Courier New"/>
                          <a:sym typeface="Courier New"/>
                        </a:rPr>
                        <a:t>$7,500</a:t>
                      </a:r>
                      <a:endParaRPr sz="1800">
                        <a:latin typeface="Courier New"/>
                        <a:ea typeface="Courier New"/>
                        <a:cs typeface="Courier New"/>
                        <a:sym typeface="Courier New"/>
                      </a:endParaRPr>
                    </a:p>
                  </a:txBody>
                  <a:tcPr marT="76200" marB="76200" marR="76200" marL="76200">
                    <a:lnT cap="flat" cmpd="sng" w="7625">
                      <a:solidFill>
                        <a:srgbClr val="DDDDDD"/>
                      </a:solidFill>
                      <a:prstDash val="solid"/>
                      <a:round/>
                      <a:headEnd len="sm" w="sm" type="none"/>
                      <a:tailEnd len="sm" w="sm" type="none"/>
                    </a:lnT>
                    <a:lnB cap="flat" cmpd="sng" w="7625">
                      <a:solidFill>
                        <a:srgbClr val="DDDDDD"/>
                      </a:solidFill>
                      <a:prstDash val="solid"/>
                      <a:round/>
                      <a:headEnd len="sm" w="sm" type="none"/>
                      <a:tailEnd len="sm" w="sm" type="none"/>
                    </a:lnB>
                  </a:tcPr>
                </a:tc>
              </a:tr>
              <a:tr h="1155200">
                <a:tc>
                  <a:txBody>
                    <a:bodyPr/>
                    <a:lstStyle/>
                    <a:p>
                      <a:pPr indent="0" lvl="0" marL="0" rtl="0" algn="l">
                        <a:lnSpc>
                          <a:spcPct val="115000"/>
                        </a:lnSpc>
                        <a:spcBef>
                          <a:spcPts val="1200"/>
                        </a:spcBef>
                        <a:spcAft>
                          <a:spcPts val="0"/>
                        </a:spcAft>
                        <a:buNone/>
                      </a:pPr>
                      <a:r>
                        <a:rPr lang="en-US" sz="1800" u="sng">
                          <a:solidFill>
                            <a:srgbClr val="607890"/>
                          </a:solidFill>
                          <a:latin typeface="Times New Roman"/>
                          <a:ea typeface="Times New Roman"/>
                          <a:cs typeface="Times New Roman"/>
                          <a:sym typeface="Times New Roman"/>
                          <a:hlinkClick r:id="rId5">
                            <a:extLst>
                              <a:ext uri="{A12FA001-AC4F-418D-AE19-62706E023703}">
                                <ahyp:hlinkClr val="tx"/>
                              </a:ext>
                            </a:extLst>
                          </a:hlinkClick>
                        </a:rPr>
                        <a:t>W P Carey Foundation (WPCF)</a:t>
                      </a:r>
                      <a:endParaRPr sz="1800" u="sng">
                        <a:solidFill>
                          <a:srgbClr val="607890"/>
                        </a:solidFill>
                        <a:latin typeface="Times New Roman"/>
                        <a:ea typeface="Times New Roman"/>
                        <a:cs typeface="Times New Roman"/>
                        <a:sym typeface="Times New Roman"/>
                      </a:endParaRPr>
                    </a:p>
                  </a:txBody>
                  <a:tcPr marT="76200" marB="76200" marR="76200" marL="76200">
                    <a:lnT cap="flat" cmpd="sng" w="7625">
                      <a:solidFill>
                        <a:srgbClr val="DDDDDD"/>
                      </a:solidFill>
                      <a:prstDash val="solid"/>
                      <a:round/>
                      <a:headEnd len="sm" w="sm" type="none"/>
                      <a:tailEnd len="sm" w="sm" type="none"/>
                    </a:lnT>
                  </a:tcPr>
                </a:tc>
                <a:tc>
                  <a:txBody>
                    <a:bodyPr/>
                    <a:lstStyle/>
                    <a:p>
                      <a:pPr indent="0" lvl="0" marL="0" rtl="0" algn="l">
                        <a:lnSpc>
                          <a:spcPct val="115000"/>
                        </a:lnSpc>
                        <a:spcBef>
                          <a:spcPts val="1200"/>
                        </a:spcBef>
                        <a:spcAft>
                          <a:spcPts val="0"/>
                        </a:spcAft>
                        <a:buNone/>
                      </a:pPr>
                      <a:r>
                        <a:rPr lang="en-US" sz="1800">
                          <a:latin typeface="Times New Roman"/>
                          <a:ea typeface="Times New Roman"/>
                          <a:cs typeface="Times New Roman"/>
                          <a:sym typeface="Times New Roman"/>
                        </a:rPr>
                        <a:t>2021-12</a:t>
                      </a:r>
                      <a:endParaRPr sz="1800">
                        <a:latin typeface="Times New Roman"/>
                        <a:ea typeface="Times New Roman"/>
                        <a:cs typeface="Times New Roman"/>
                        <a:sym typeface="Times New Roman"/>
                      </a:endParaRPr>
                    </a:p>
                  </a:txBody>
                  <a:tcPr marT="76200" marB="76200" marR="76200" marL="76200">
                    <a:lnT cap="flat" cmpd="sng" w="7625">
                      <a:solidFill>
                        <a:srgbClr val="DDDDDD"/>
                      </a:solidFill>
                      <a:prstDash val="solid"/>
                      <a:round/>
                      <a:headEnd len="sm" w="sm" type="none"/>
                      <a:tailEnd len="sm" w="sm" type="none"/>
                    </a:lnT>
                  </a:tcPr>
                </a:tc>
                <a:tc>
                  <a:txBody>
                    <a:bodyPr/>
                    <a:lstStyle/>
                    <a:p>
                      <a:pPr indent="0" lvl="0" marL="0" rtl="0" algn="l">
                        <a:lnSpc>
                          <a:spcPct val="115000"/>
                        </a:lnSpc>
                        <a:spcBef>
                          <a:spcPts val="1200"/>
                        </a:spcBef>
                        <a:spcAft>
                          <a:spcPts val="0"/>
                        </a:spcAft>
                        <a:buNone/>
                      </a:pPr>
                      <a:r>
                        <a:rPr lang="en-US" sz="1800">
                          <a:latin typeface="Times New Roman"/>
                          <a:ea typeface="Times New Roman"/>
                          <a:cs typeface="Times New Roman"/>
                          <a:sym typeface="Times New Roman"/>
                        </a:rPr>
                        <a:t>Charitable</a:t>
                      </a:r>
                      <a:endParaRPr sz="1800">
                        <a:latin typeface="Times New Roman"/>
                        <a:ea typeface="Times New Roman"/>
                        <a:cs typeface="Times New Roman"/>
                        <a:sym typeface="Times New Roman"/>
                      </a:endParaRPr>
                    </a:p>
                  </a:txBody>
                  <a:tcPr marT="76200" marB="76200" marR="76200" marL="76200">
                    <a:lnT cap="flat" cmpd="sng" w="7625">
                      <a:solidFill>
                        <a:srgbClr val="DDDDDD"/>
                      </a:solidFill>
                      <a:prstDash val="solid"/>
                      <a:round/>
                      <a:headEnd len="sm" w="sm" type="none"/>
                      <a:tailEnd len="sm" w="sm" type="none"/>
                    </a:lnT>
                  </a:tcPr>
                </a:tc>
                <a:tc>
                  <a:txBody>
                    <a:bodyPr/>
                    <a:lstStyle/>
                    <a:p>
                      <a:pPr indent="0" lvl="0" marL="0" rtl="0" algn="r">
                        <a:lnSpc>
                          <a:spcPct val="115000"/>
                        </a:lnSpc>
                        <a:spcBef>
                          <a:spcPts val="1200"/>
                        </a:spcBef>
                        <a:spcAft>
                          <a:spcPts val="0"/>
                        </a:spcAft>
                        <a:buNone/>
                      </a:pPr>
                      <a:r>
                        <a:rPr lang="en-US" sz="1800">
                          <a:latin typeface="Courier New"/>
                          <a:ea typeface="Courier New"/>
                          <a:cs typeface="Courier New"/>
                          <a:sym typeface="Courier New"/>
                        </a:rPr>
                        <a:t>$1,000</a:t>
                      </a:r>
                      <a:endParaRPr sz="1800">
                        <a:latin typeface="Courier New"/>
                        <a:ea typeface="Courier New"/>
                        <a:cs typeface="Courier New"/>
                        <a:sym typeface="Courier New"/>
                      </a:endParaRPr>
                    </a:p>
                  </a:txBody>
                  <a:tcPr marT="76200" marB="76200" marR="76200" marL="76200">
                    <a:lnT cap="flat" cmpd="sng" w="7625">
                      <a:solidFill>
                        <a:srgbClr val="DDDDDD"/>
                      </a:solidFill>
                      <a:prstDash val="solid"/>
                      <a:round/>
                      <a:headEnd len="sm" w="sm" type="none"/>
                      <a:tailEnd len="sm" w="sm" type="none"/>
                    </a:lnT>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89fb172c56_0_24"/>
          <p:cNvSpPr txBox="1"/>
          <p:nvPr>
            <p:ph type="title"/>
          </p:nvPr>
        </p:nvSpPr>
        <p:spPr>
          <a:xfrm>
            <a:off x="1154953" y="973668"/>
            <a:ext cx="8761500" cy="70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How has funding changed over time</a:t>
            </a:r>
            <a:r>
              <a:rPr lang="en-US"/>
              <a:t>?</a:t>
            </a:r>
            <a:endParaRPr/>
          </a:p>
        </p:txBody>
      </p:sp>
      <p:sp>
        <p:nvSpPr>
          <p:cNvPr id="340" name="Google Shape;340;g289fb172c56_0_24"/>
          <p:cNvSpPr txBox="1"/>
          <p:nvPr>
            <p:ph idx="1" type="body"/>
          </p:nvPr>
        </p:nvSpPr>
        <p:spPr>
          <a:xfrm>
            <a:off x="6079300" y="2563398"/>
            <a:ext cx="5972100" cy="4142100"/>
          </a:xfrm>
          <a:prstGeom prst="rect">
            <a:avLst/>
          </a:prstGeom>
          <a:noFill/>
          <a:ln>
            <a:noFill/>
          </a:ln>
        </p:spPr>
        <p:txBody>
          <a:bodyPr anchorCtr="0" anchor="t" bIns="45700" lIns="91425" spcFirstLastPara="1" rIns="91425" wrap="square" tIns="45700">
            <a:normAutofit fontScale="70000" lnSpcReduction="10000"/>
          </a:bodyPr>
          <a:lstStyle/>
          <a:p>
            <a:pPr indent="-360724" lvl="0" marL="342900" rtl="0" algn="l">
              <a:spcBef>
                <a:spcPts val="0"/>
              </a:spcBef>
              <a:spcAft>
                <a:spcPts val="0"/>
              </a:spcAft>
              <a:buSzPct val="87225"/>
              <a:buChar char="►"/>
            </a:pPr>
            <a:r>
              <a:rPr lang="en-US" sz="2818"/>
              <a:t>Pandemic woes</a:t>
            </a:r>
            <a:endParaRPr sz="2818"/>
          </a:p>
          <a:p>
            <a:pPr indent="-360724" lvl="0" marL="342900" rtl="0" algn="l">
              <a:spcBef>
                <a:spcPts val="1000"/>
              </a:spcBef>
              <a:spcAft>
                <a:spcPts val="0"/>
              </a:spcAft>
              <a:buSzPct val="87225"/>
              <a:buChar char="►"/>
            </a:pPr>
            <a:r>
              <a:rPr lang="en-US" sz="2818"/>
              <a:t>Much like other charitable organizations,  FoCSS responded to the pandemic by pulling back on fundraising from community members as many of us adjusted to changing needs at home.</a:t>
            </a:r>
            <a:endParaRPr sz="2818"/>
          </a:p>
          <a:p>
            <a:pPr indent="-360724" lvl="0" marL="342900" rtl="0" algn="l">
              <a:spcBef>
                <a:spcPts val="1000"/>
              </a:spcBef>
              <a:spcAft>
                <a:spcPts val="0"/>
              </a:spcAft>
              <a:buSzPct val="87225"/>
              <a:buChar char="►"/>
            </a:pPr>
            <a:r>
              <a:rPr lang="en-US" sz="2818"/>
              <a:t>This has resulted in a shortfall of revenue and our expenses are quickly outpacing our income.  </a:t>
            </a:r>
            <a:endParaRPr sz="2818"/>
          </a:p>
          <a:p>
            <a:pPr indent="-374948" lvl="0" marL="342900" rtl="0" algn="l">
              <a:spcBef>
                <a:spcPts val="1000"/>
              </a:spcBef>
              <a:spcAft>
                <a:spcPts val="0"/>
              </a:spcAft>
              <a:buSzPct val="88528"/>
              <a:buChar char="►"/>
            </a:pPr>
            <a:r>
              <a:rPr lang="en-US" sz="3138"/>
              <a:t>We are currently looking at a shortfall of about $60,000 to continue to fund activities at our current level.</a:t>
            </a:r>
            <a:endParaRPr/>
          </a:p>
          <a:p>
            <a:pPr indent="-251459" lvl="0" marL="342900" rtl="0" algn="l">
              <a:spcBef>
                <a:spcPts val="1000"/>
              </a:spcBef>
              <a:spcAft>
                <a:spcPts val="0"/>
              </a:spcAft>
              <a:buSzPct val="79999"/>
              <a:buNone/>
            </a:pPr>
            <a:r>
              <a:t/>
            </a:r>
            <a:endParaRPr/>
          </a:p>
        </p:txBody>
      </p:sp>
      <p:pic>
        <p:nvPicPr>
          <p:cNvPr id="341" name="Google Shape;341;g289fb172c56_0_24"/>
          <p:cNvPicPr preferRelativeResize="0"/>
          <p:nvPr/>
        </p:nvPicPr>
        <p:blipFill>
          <a:blip r:embed="rId3">
            <a:alphaModFix/>
          </a:blip>
          <a:stretch>
            <a:fillRect/>
          </a:stretch>
        </p:blipFill>
        <p:spPr>
          <a:xfrm>
            <a:off x="169100" y="2334332"/>
            <a:ext cx="3143250" cy="1800225"/>
          </a:xfrm>
          <a:prstGeom prst="rect">
            <a:avLst/>
          </a:prstGeom>
          <a:noFill/>
          <a:ln>
            <a:noFill/>
          </a:ln>
        </p:spPr>
      </p:pic>
      <p:pic>
        <p:nvPicPr>
          <p:cNvPr id="342" name="Google Shape;342;g289fb172c56_0_24"/>
          <p:cNvPicPr preferRelativeResize="0"/>
          <p:nvPr/>
        </p:nvPicPr>
        <p:blipFill>
          <a:blip r:embed="rId4">
            <a:alphaModFix/>
          </a:blip>
          <a:stretch>
            <a:fillRect/>
          </a:stretch>
        </p:blipFill>
        <p:spPr>
          <a:xfrm>
            <a:off x="3312350" y="2353382"/>
            <a:ext cx="3152775" cy="1781175"/>
          </a:xfrm>
          <a:prstGeom prst="rect">
            <a:avLst/>
          </a:prstGeom>
          <a:noFill/>
          <a:ln>
            <a:noFill/>
          </a:ln>
        </p:spPr>
      </p:pic>
      <p:pic>
        <p:nvPicPr>
          <p:cNvPr id="343" name="Google Shape;343;g289fb172c56_0_24"/>
          <p:cNvPicPr preferRelativeResize="0"/>
          <p:nvPr/>
        </p:nvPicPr>
        <p:blipFill>
          <a:blip r:embed="rId5">
            <a:alphaModFix/>
          </a:blip>
          <a:stretch>
            <a:fillRect/>
          </a:stretch>
        </p:blipFill>
        <p:spPr>
          <a:xfrm>
            <a:off x="1537988" y="4134550"/>
            <a:ext cx="3133725" cy="1885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0"/>
          <p:cNvSpPr txBox="1"/>
          <p:nvPr>
            <p:ph type="title"/>
          </p:nvPr>
        </p:nvSpPr>
        <p:spPr>
          <a:xfrm>
            <a:off x="1154956" y="3663570"/>
            <a:ext cx="4350900" cy="228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4000"/>
              <a:buFont typeface="Century Gothic"/>
              <a:buNone/>
            </a:pPr>
            <a:r>
              <a:rPr lang="en-US"/>
              <a:t>How does FoCSS spend its funds?</a:t>
            </a:r>
            <a:endParaRPr/>
          </a:p>
        </p:txBody>
      </p:sp>
      <p:sp>
        <p:nvSpPr>
          <p:cNvPr id="349" name="Google Shape;349;p10"/>
          <p:cNvSpPr txBox="1"/>
          <p:nvPr>
            <p:ph idx="1" type="body"/>
          </p:nvPr>
        </p:nvSpPr>
        <p:spPr>
          <a:xfrm>
            <a:off x="6895558" y="2677644"/>
            <a:ext cx="3755379" cy="228382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600"/>
              <a:buNone/>
            </a:pPr>
            <a:r>
              <a:t/>
            </a:r>
            <a:endParaRPr/>
          </a:p>
        </p:txBody>
      </p:sp>
      <p:pic>
        <p:nvPicPr>
          <p:cNvPr id="350" name="Google Shape;350;p10"/>
          <p:cNvPicPr preferRelativeResize="0"/>
          <p:nvPr/>
        </p:nvPicPr>
        <p:blipFill>
          <a:blip r:embed="rId3">
            <a:alphaModFix/>
          </a:blip>
          <a:stretch>
            <a:fillRect/>
          </a:stretch>
        </p:blipFill>
        <p:spPr>
          <a:xfrm>
            <a:off x="6002450" y="2312725"/>
            <a:ext cx="5815224" cy="4361449"/>
          </a:xfrm>
          <a:prstGeom prst="rect">
            <a:avLst/>
          </a:prstGeom>
          <a:noFill/>
          <a:ln>
            <a:noFill/>
          </a:ln>
        </p:spPr>
      </p:pic>
      <p:pic>
        <p:nvPicPr>
          <p:cNvPr id="351" name="Google Shape;351;p10"/>
          <p:cNvPicPr preferRelativeResize="0"/>
          <p:nvPr/>
        </p:nvPicPr>
        <p:blipFill>
          <a:blip r:embed="rId4">
            <a:alphaModFix/>
          </a:blip>
          <a:stretch>
            <a:fillRect/>
          </a:stretch>
        </p:blipFill>
        <p:spPr>
          <a:xfrm>
            <a:off x="149050" y="142725"/>
            <a:ext cx="5212099" cy="390909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1"/>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How are funds spent?</a:t>
            </a:r>
            <a:endParaRPr/>
          </a:p>
        </p:txBody>
      </p:sp>
      <p:sp>
        <p:nvSpPr>
          <p:cNvPr id="357" name="Google Shape;357;p11"/>
          <p:cNvSpPr txBox="1"/>
          <p:nvPr>
            <p:ph idx="1" type="body"/>
          </p:nvPr>
        </p:nvSpPr>
        <p:spPr>
          <a:xfrm>
            <a:off x="487950" y="2603500"/>
            <a:ext cx="11028900" cy="3970500"/>
          </a:xfrm>
          <a:prstGeom prst="rect">
            <a:avLst/>
          </a:prstGeom>
          <a:noFill/>
          <a:ln>
            <a:noFill/>
          </a:ln>
        </p:spPr>
        <p:txBody>
          <a:bodyPr anchorCtr="0" anchor="t" bIns="45700" lIns="91425" spcFirstLastPara="1" rIns="91425" wrap="square" tIns="45700">
            <a:normAutofit fontScale="92500" lnSpcReduction="20000"/>
          </a:bodyPr>
          <a:lstStyle/>
          <a:p>
            <a:pPr indent="-336042" lvl="0" marL="342900" rtl="0" algn="l">
              <a:spcBef>
                <a:spcPts val="0"/>
              </a:spcBef>
              <a:spcAft>
                <a:spcPts val="0"/>
              </a:spcAft>
              <a:buSzPct val="79999"/>
              <a:buChar char="►"/>
            </a:pPr>
            <a:r>
              <a:rPr lang="en-US"/>
              <a:t>Historically, FoCSS has supported and subsidized almost all of </a:t>
            </a:r>
            <a:r>
              <a:rPr lang="en-US"/>
              <a:t>the</a:t>
            </a:r>
            <a:r>
              <a:rPr lang="en-US"/>
              <a:t> extra curricular activities at CSS, including field trips and college trips, clubs and electives and special evengts such as </a:t>
            </a:r>
            <a:r>
              <a:rPr lang="en-US"/>
              <a:t>the</a:t>
            </a:r>
            <a:r>
              <a:rPr lang="en-US"/>
              <a:t> musical.  We have also helped defray costs of AP exams, funded Naviance and picked uo the cost of college texts for students taking courses at CU.</a:t>
            </a:r>
            <a:endParaRPr/>
          </a:p>
          <a:p>
            <a:pPr indent="0" lvl="0" marL="342900" rtl="0" algn="l">
              <a:spcBef>
                <a:spcPts val="0"/>
              </a:spcBef>
              <a:spcAft>
                <a:spcPts val="0"/>
              </a:spcAft>
              <a:buNone/>
            </a:pPr>
            <a:r>
              <a:t/>
            </a:r>
            <a:endParaRPr/>
          </a:p>
          <a:p>
            <a:pPr indent="-336042" lvl="0" marL="342900" rtl="0" algn="l">
              <a:spcBef>
                <a:spcPts val="0"/>
              </a:spcBef>
              <a:spcAft>
                <a:spcPts val="0"/>
              </a:spcAft>
              <a:buSzPct val="79999"/>
              <a:buChar char="►"/>
            </a:pPr>
            <a:r>
              <a:rPr lang="en-US"/>
              <a:t>Our largest expense category is salaries.  FoCSS pays entire salaries for</a:t>
            </a:r>
            <a:endParaRPr/>
          </a:p>
          <a:p>
            <a:pPr indent="-279653" lvl="1" marL="742950" rtl="0" algn="l">
              <a:spcBef>
                <a:spcPts val="1000"/>
              </a:spcBef>
              <a:spcAft>
                <a:spcPts val="0"/>
              </a:spcAft>
              <a:buSzPct val="80000"/>
              <a:buChar char="►"/>
            </a:pPr>
            <a:r>
              <a:rPr lang="en-US"/>
              <a:t>Two college counselors and occasional college office support.</a:t>
            </a:r>
            <a:endParaRPr/>
          </a:p>
          <a:p>
            <a:pPr indent="-279653" lvl="1" marL="742950" rtl="0" algn="l">
              <a:spcBef>
                <a:spcPts val="1000"/>
              </a:spcBef>
              <a:spcAft>
                <a:spcPts val="0"/>
              </a:spcAft>
              <a:buSzPct val="80000"/>
              <a:buChar char="►"/>
            </a:pPr>
            <a:r>
              <a:rPr lang="en-US"/>
              <a:t>A variable number of school aides – the number of fully funded school aides depends on the needs of the school and is decided in consultation with the Principal</a:t>
            </a:r>
            <a:endParaRPr/>
          </a:p>
          <a:p>
            <a:pPr indent="-279653" lvl="1" marL="742950" rtl="0" algn="l">
              <a:spcBef>
                <a:spcPts val="1000"/>
              </a:spcBef>
              <a:spcAft>
                <a:spcPts val="0"/>
              </a:spcAft>
              <a:buSzPct val="80000"/>
              <a:buChar char="►"/>
            </a:pPr>
            <a:r>
              <a:rPr lang="en-US"/>
              <a:t>Our technology team!</a:t>
            </a:r>
            <a:endParaRPr/>
          </a:p>
          <a:p>
            <a:pPr indent="0" lvl="0" marL="742950" rtl="0" algn="l">
              <a:spcBef>
                <a:spcPts val="1000"/>
              </a:spcBef>
              <a:spcAft>
                <a:spcPts val="0"/>
              </a:spcAft>
              <a:buNone/>
            </a:pPr>
            <a:r>
              <a:t/>
            </a:r>
            <a:endParaRPr/>
          </a:p>
          <a:p>
            <a:pPr indent="-336042" lvl="0" marL="342900" marR="0" rtl="0" algn="l">
              <a:lnSpc>
                <a:spcPct val="100000"/>
              </a:lnSpc>
              <a:spcBef>
                <a:spcPts val="0"/>
              </a:spcBef>
              <a:spcAft>
                <a:spcPts val="0"/>
              </a:spcAft>
              <a:buSzPct val="79999"/>
              <a:buChar char="►"/>
            </a:pPr>
            <a:r>
              <a:rPr lang="en-US" sz="1800"/>
              <a:t>We</a:t>
            </a:r>
            <a:r>
              <a:rPr lang="en-US"/>
              <a:t> also pay per session to support after school activities and provide funding for extra teacher costs associated with after school and overnight trips.</a:t>
            </a:r>
            <a:endParaRPr/>
          </a:p>
          <a:p>
            <a:pPr indent="0" lvl="1" marL="457200" rtl="0" algn="l">
              <a:spcBef>
                <a:spcPts val="1000"/>
              </a:spcBef>
              <a:spcAft>
                <a:spcPts val="0"/>
              </a:spcAft>
              <a:buSzPct val="62978"/>
              <a:buNone/>
            </a:pPr>
            <a:r>
              <a:rPr b="1" lang="en-US" sz="2032"/>
              <a:t>CSS would not have these amazing resources without the funding from FoCSS.  These are essential supports for our students, staff and parent community! </a:t>
            </a:r>
            <a:endParaRPr sz="2032"/>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12"/>
          <p:cNvPicPr preferRelativeResize="0"/>
          <p:nvPr/>
        </p:nvPicPr>
        <p:blipFill>
          <a:blip r:embed="rId3">
            <a:alphaModFix/>
          </a:blip>
          <a:stretch>
            <a:fillRect/>
          </a:stretch>
        </p:blipFill>
        <p:spPr>
          <a:xfrm>
            <a:off x="79875" y="3993550"/>
            <a:ext cx="3444101" cy="2692450"/>
          </a:xfrm>
          <a:prstGeom prst="rect">
            <a:avLst/>
          </a:prstGeom>
          <a:noFill/>
          <a:ln>
            <a:noFill/>
          </a:ln>
        </p:spPr>
      </p:pic>
      <p:sp>
        <p:nvSpPr>
          <p:cNvPr id="363" name="Google Shape;363;p12"/>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How are funds spent?</a:t>
            </a:r>
            <a:endParaRPr/>
          </a:p>
        </p:txBody>
      </p:sp>
      <p:graphicFrame>
        <p:nvGraphicFramePr>
          <p:cNvPr id="364" name="Google Shape;364;p12"/>
          <p:cNvGraphicFramePr/>
          <p:nvPr/>
        </p:nvGraphicFramePr>
        <p:xfrm>
          <a:off x="318634" y="2119759"/>
          <a:ext cx="3000000" cy="3000000"/>
        </p:xfrm>
        <a:graphic>
          <a:graphicData uri="http://schemas.openxmlformats.org/drawingml/2006/table">
            <a:tbl>
              <a:tblPr bandRow="1" firstRow="1">
                <a:noFill/>
                <a:tableStyleId>{0829E211-CF21-40A6-804A-C52ED0B1E69A}</a:tableStyleId>
              </a:tblPr>
              <a:tblGrid>
                <a:gridCol w="5647875"/>
                <a:gridCol w="5647875"/>
              </a:tblGrid>
              <a:tr h="370850">
                <a:tc>
                  <a:txBody>
                    <a:bodyPr/>
                    <a:lstStyle/>
                    <a:p>
                      <a:pPr indent="0" lvl="0" marL="0" marR="0" rtl="0" algn="l">
                        <a:spcBef>
                          <a:spcPts val="0"/>
                        </a:spcBef>
                        <a:spcAft>
                          <a:spcPts val="0"/>
                        </a:spcAft>
                        <a:buNone/>
                      </a:pPr>
                      <a:r>
                        <a:rPr lang="en-US" sz="1800"/>
                        <a:t>Electives</a:t>
                      </a:r>
                      <a:endParaRPr/>
                    </a:p>
                  </a:txBody>
                  <a:tcPr marT="45725" marB="45725" marR="91450" marL="91450"/>
                </a:tc>
                <a:tc>
                  <a:txBody>
                    <a:bodyPr/>
                    <a:lstStyle/>
                    <a:p>
                      <a:pPr indent="0" lvl="0" marL="0" marR="0" rtl="0" algn="l">
                        <a:spcBef>
                          <a:spcPts val="0"/>
                        </a:spcBef>
                        <a:spcAft>
                          <a:spcPts val="0"/>
                        </a:spcAft>
                        <a:buNone/>
                      </a:pPr>
                      <a:r>
                        <a:rPr lang="en-US" sz="1800"/>
                        <a:t>Field Trips</a:t>
                      </a:r>
                      <a:endParaRPr/>
                    </a:p>
                  </a:txBody>
                  <a:tcPr marT="45725" marB="45725" marR="91450" marL="91450"/>
                </a:tc>
              </a:tr>
              <a:tr h="370850">
                <a:tc>
                  <a:txBody>
                    <a:bodyPr/>
                    <a:lstStyle/>
                    <a:p>
                      <a:pPr indent="0" lvl="0" marL="0" marR="0" rtl="0" algn="l">
                        <a:spcBef>
                          <a:spcPts val="0"/>
                        </a:spcBef>
                        <a:spcAft>
                          <a:spcPts val="0"/>
                        </a:spcAft>
                        <a:buNone/>
                      </a:pPr>
                      <a:r>
                        <a:rPr lang="en-US" sz="1800"/>
                        <a:t>Academic Support, Future City, First Robotics, Debate, GSA, BSU, Student Government, Musical, Contrariwise, CSS Pride Newspaper, Talent Shows, Model UN, Dance, Art, and so much more!</a:t>
                      </a:r>
                      <a:endParaRPr/>
                    </a:p>
                  </a:txBody>
                  <a:tcPr marT="45725" marB="45725" marR="91450" marL="91450"/>
                </a:tc>
                <a:tc>
                  <a:txBody>
                    <a:bodyPr/>
                    <a:lstStyle/>
                    <a:p>
                      <a:pPr indent="0" lvl="0" marL="0" marR="0" rtl="0" algn="l">
                        <a:spcBef>
                          <a:spcPts val="0"/>
                        </a:spcBef>
                        <a:spcAft>
                          <a:spcPts val="0"/>
                        </a:spcAft>
                        <a:buNone/>
                      </a:pPr>
                      <a:r>
                        <a:rPr lang="en-US" sz="1800"/>
                        <a:t>Frost Valley, June trips, College trips, class trips, senior trips</a:t>
                      </a:r>
                      <a:endParaRPr/>
                    </a:p>
                  </a:txBody>
                  <a:tcPr marT="45725" marB="45725" marR="91450" marL="91450"/>
                </a:tc>
              </a:tr>
            </a:tbl>
          </a:graphicData>
        </a:graphic>
      </p:graphicFrame>
      <p:pic>
        <p:nvPicPr>
          <p:cNvPr id="365" name="Google Shape;365;p12"/>
          <p:cNvPicPr preferRelativeResize="0"/>
          <p:nvPr/>
        </p:nvPicPr>
        <p:blipFill>
          <a:blip r:embed="rId4">
            <a:alphaModFix/>
          </a:blip>
          <a:stretch>
            <a:fillRect/>
          </a:stretch>
        </p:blipFill>
        <p:spPr>
          <a:xfrm>
            <a:off x="3647000" y="3824200"/>
            <a:ext cx="3886423" cy="2914825"/>
          </a:xfrm>
          <a:prstGeom prst="rect">
            <a:avLst/>
          </a:prstGeom>
          <a:noFill/>
          <a:ln>
            <a:noFill/>
          </a:ln>
        </p:spPr>
      </p:pic>
      <p:pic>
        <p:nvPicPr>
          <p:cNvPr id="366" name="Google Shape;366;p12"/>
          <p:cNvPicPr preferRelativeResize="0"/>
          <p:nvPr/>
        </p:nvPicPr>
        <p:blipFill>
          <a:blip r:embed="rId5">
            <a:alphaModFix/>
          </a:blip>
          <a:stretch>
            <a:fillRect/>
          </a:stretch>
        </p:blipFill>
        <p:spPr>
          <a:xfrm>
            <a:off x="7656449" y="3824212"/>
            <a:ext cx="3815726" cy="28617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FoCSS and PTA work together</a:t>
            </a:r>
            <a:endParaRPr/>
          </a:p>
        </p:txBody>
      </p:sp>
      <p:sp>
        <p:nvSpPr>
          <p:cNvPr id="372" name="Google Shape;372;p13"/>
          <p:cNvSpPr txBox="1"/>
          <p:nvPr>
            <p:ph idx="1" type="body"/>
          </p:nvPr>
        </p:nvSpPr>
        <p:spPr>
          <a:xfrm>
            <a:off x="141350" y="2141688"/>
            <a:ext cx="6636600" cy="4716300"/>
          </a:xfrm>
          <a:prstGeom prst="rect">
            <a:avLst/>
          </a:prstGeom>
          <a:noFill/>
          <a:ln>
            <a:noFill/>
          </a:ln>
        </p:spPr>
        <p:txBody>
          <a:bodyPr anchorCtr="0" anchor="t" bIns="45700" lIns="91425" spcFirstLastPara="1" rIns="91425" wrap="square" tIns="45700">
            <a:normAutofit lnSpcReduction="10000"/>
          </a:bodyPr>
          <a:lstStyle/>
          <a:p>
            <a:pPr indent="-387350" lvl="0" marL="342900" rtl="0" algn="l">
              <a:spcBef>
                <a:spcPts val="1000"/>
              </a:spcBef>
              <a:spcAft>
                <a:spcPts val="0"/>
              </a:spcAft>
              <a:buSzPts val="2140"/>
              <a:buChar char="►"/>
            </a:pPr>
            <a:r>
              <a:rPr lang="en-US" sz="2500"/>
              <a:t>How is FoCSS different from the PTA in what it funds?</a:t>
            </a:r>
            <a:endParaRPr sz="2500"/>
          </a:p>
          <a:p>
            <a:pPr indent="-330200" lvl="1" marL="742950" rtl="0" algn="l">
              <a:spcBef>
                <a:spcPts val="1000"/>
              </a:spcBef>
              <a:spcAft>
                <a:spcPts val="0"/>
              </a:spcAft>
              <a:buSzPts val="1980"/>
              <a:buChar char="►"/>
            </a:pPr>
            <a:r>
              <a:rPr lang="en-US" sz="2300"/>
              <a:t>In general, FoCSS pays people and the PTA provides material goods, but we work together to support activities.  While FoCSS might fund the coach salaries for a sports team, the PTA might purchase their uniforms.  FoCSS might support the musical by funding electives and rehearsals while the PTA might provide funds for props and microphones.  Each organization plays an important part in supporting activities at CSS.</a:t>
            </a:r>
            <a:endParaRPr sz="1800"/>
          </a:p>
        </p:txBody>
      </p:sp>
      <p:pic>
        <p:nvPicPr>
          <p:cNvPr id="373" name="Google Shape;373;p13"/>
          <p:cNvPicPr preferRelativeResize="0"/>
          <p:nvPr/>
        </p:nvPicPr>
        <p:blipFill>
          <a:blip r:embed="rId3">
            <a:alphaModFix/>
          </a:blip>
          <a:stretch>
            <a:fillRect/>
          </a:stretch>
        </p:blipFill>
        <p:spPr>
          <a:xfrm>
            <a:off x="7114750" y="1833032"/>
            <a:ext cx="4872570" cy="48725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4"/>
          <p:cNvSpPr txBox="1"/>
          <p:nvPr>
            <p:ph type="title"/>
          </p:nvPr>
        </p:nvSpPr>
        <p:spPr>
          <a:xfrm>
            <a:off x="709431" y="2493295"/>
            <a:ext cx="4350900" cy="228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4000"/>
              <a:buFont typeface="Century Gothic"/>
              <a:buNone/>
            </a:pPr>
            <a:r>
              <a:rPr lang="en-US"/>
              <a:t>How can you help?</a:t>
            </a:r>
            <a:endParaRPr/>
          </a:p>
        </p:txBody>
      </p:sp>
      <p:sp>
        <p:nvSpPr>
          <p:cNvPr id="379" name="Google Shape;379;p14"/>
          <p:cNvSpPr txBox="1"/>
          <p:nvPr>
            <p:ph idx="1" type="body"/>
          </p:nvPr>
        </p:nvSpPr>
        <p:spPr>
          <a:xfrm>
            <a:off x="6895558" y="2677644"/>
            <a:ext cx="3755379" cy="228382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600"/>
              <a:buNone/>
            </a:pPr>
            <a:r>
              <a:t/>
            </a:r>
            <a:endParaRPr/>
          </a:p>
        </p:txBody>
      </p:sp>
      <p:pic>
        <p:nvPicPr>
          <p:cNvPr id="380" name="Google Shape;380;p14"/>
          <p:cNvPicPr preferRelativeResize="0"/>
          <p:nvPr/>
        </p:nvPicPr>
        <p:blipFill>
          <a:blip r:embed="rId3">
            <a:alphaModFix/>
          </a:blip>
          <a:stretch>
            <a:fillRect/>
          </a:stretch>
        </p:blipFill>
        <p:spPr>
          <a:xfrm>
            <a:off x="4625150" y="1650000"/>
            <a:ext cx="7376000" cy="49161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How can you help?</a:t>
            </a:r>
            <a:endParaRPr/>
          </a:p>
        </p:txBody>
      </p:sp>
      <p:sp>
        <p:nvSpPr>
          <p:cNvPr id="386" name="Google Shape;386;p15"/>
          <p:cNvSpPr txBox="1"/>
          <p:nvPr>
            <p:ph idx="1" type="body"/>
          </p:nvPr>
        </p:nvSpPr>
        <p:spPr>
          <a:xfrm>
            <a:off x="571150" y="2372025"/>
            <a:ext cx="8317800" cy="4178700"/>
          </a:xfrm>
          <a:prstGeom prst="rect">
            <a:avLst/>
          </a:prstGeom>
          <a:noFill/>
          <a:ln>
            <a:noFill/>
          </a:ln>
        </p:spPr>
        <p:txBody>
          <a:bodyPr anchorCtr="0" anchor="t" bIns="45700" lIns="91425" spcFirstLastPara="1" rIns="91425" wrap="square" tIns="45700">
            <a:normAutofit lnSpcReduction="10000"/>
          </a:bodyPr>
          <a:lstStyle/>
          <a:p>
            <a:pPr indent="-368300" lvl="0" marL="342900" rtl="0" algn="l">
              <a:spcBef>
                <a:spcPts val="0"/>
              </a:spcBef>
              <a:spcAft>
                <a:spcPts val="0"/>
              </a:spcAft>
              <a:buSzPts val="1840"/>
              <a:buChar char="►"/>
            </a:pPr>
            <a:r>
              <a:rPr b="1" lang="en-US" sz="2200"/>
              <a:t>FoCSS is looking at a shortfall of about $60,000 to provide our current level of services at CSS.  Please help us continue to provide activities and staff for our students!</a:t>
            </a:r>
            <a:endParaRPr sz="2200"/>
          </a:p>
          <a:p>
            <a:pPr indent="-368300" lvl="0" marL="342900" rtl="0" algn="l">
              <a:spcBef>
                <a:spcPts val="1000"/>
              </a:spcBef>
              <a:spcAft>
                <a:spcPts val="0"/>
              </a:spcAft>
              <a:buSzPts val="1840"/>
              <a:buChar char="►"/>
            </a:pPr>
            <a:r>
              <a:rPr b="1" lang="en-US" sz="2200"/>
              <a:t>Donate through our PayPal site at </a:t>
            </a:r>
            <a:r>
              <a:rPr b="1" lang="en-US" sz="2200" u="sng">
                <a:solidFill>
                  <a:schemeClr val="accent4"/>
                </a:solidFill>
                <a:hlinkClick r:id="rId3">
                  <a:extLst>
                    <a:ext uri="{A12FA001-AC4F-418D-AE19-62706E023703}">
                      <ahyp:hlinkClr val="tx"/>
                    </a:ext>
                  </a:extLst>
                </a:hlinkClick>
              </a:rPr>
              <a:t>Donate (paypal.com)</a:t>
            </a:r>
            <a:endParaRPr b="1" sz="2200">
              <a:solidFill>
                <a:schemeClr val="accent4"/>
              </a:solidFill>
            </a:endParaRPr>
          </a:p>
          <a:p>
            <a:pPr indent="-368300" lvl="0" marL="342900" rtl="0" algn="l">
              <a:spcBef>
                <a:spcPts val="1000"/>
              </a:spcBef>
              <a:spcAft>
                <a:spcPts val="0"/>
              </a:spcAft>
              <a:buSzPts val="1840"/>
              <a:buChar char="►"/>
            </a:pPr>
            <a:r>
              <a:rPr b="1" lang="en-US" sz="2200"/>
              <a:t>Check with employers to see if they have matching fund or grant programs</a:t>
            </a:r>
            <a:endParaRPr sz="2200"/>
          </a:p>
          <a:p>
            <a:pPr indent="-368300" lvl="0" marL="342900" rtl="0" algn="l">
              <a:spcBef>
                <a:spcPts val="1000"/>
              </a:spcBef>
              <a:spcAft>
                <a:spcPts val="0"/>
              </a:spcAft>
              <a:buSzPts val="1840"/>
              <a:buChar char="►"/>
            </a:pPr>
            <a:r>
              <a:rPr b="1" lang="en-US" sz="2200"/>
              <a:t>Check with your network to see if there are possible donors, grants or foundations that may be interested in supporting CSS!</a:t>
            </a:r>
            <a:endParaRPr b="1" sz="2200"/>
          </a:p>
          <a:p>
            <a:pPr indent="-391160" lvl="0" marL="342900" rtl="0" algn="l">
              <a:spcBef>
                <a:spcPts val="0"/>
              </a:spcBef>
              <a:spcAft>
                <a:spcPts val="0"/>
              </a:spcAft>
              <a:buSzPts val="2200"/>
              <a:buChar char="►"/>
            </a:pPr>
            <a:r>
              <a:rPr b="1" lang="en-US" sz="2200"/>
              <a:t>If you are interested in serving on the Board of FoCSS, contact Min Hong at </a:t>
            </a:r>
            <a:r>
              <a:rPr b="1" lang="en-US" sz="2200">
                <a:solidFill>
                  <a:schemeClr val="accent4"/>
                </a:solidFill>
                <a:uFill>
                  <a:noFill/>
                </a:uFill>
                <a:hlinkClick r:id="rId4">
                  <a:extLst>
                    <a:ext uri="{A12FA001-AC4F-418D-AE19-62706E023703}">
                      <ahyp:hlinkClr val="tx"/>
                    </a:ext>
                  </a:extLst>
                </a:hlinkClick>
              </a:rPr>
              <a:t>President_FriendsofCSS@columbiasecondary.org</a:t>
            </a:r>
            <a:endParaRPr b="1" sz="2200">
              <a:solidFill>
                <a:schemeClr val="accent4"/>
              </a:solidFill>
            </a:endParaRPr>
          </a:p>
        </p:txBody>
      </p:sp>
      <p:pic>
        <p:nvPicPr>
          <p:cNvPr id="387" name="Google Shape;387;p15"/>
          <p:cNvPicPr preferRelativeResize="0"/>
          <p:nvPr/>
        </p:nvPicPr>
        <p:blipFill>
          <a:blip r:embed="rId5">
            <a:alphaModFix/>
          </a:blip>
          <a:stretch>
            <a:fillRect/>
          </a:stretch>
        </p:blipFill>
        <p:spPr>
          <a:xfrm>
            <a:off x="9425826" y="2927850"/>
            <a:ext cx="2264925" cy="2805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Friends of CSS</a:t>
            </a:r>
            <a:endParaRPr/>
          </a:p>
        </p:txBody>
      </p:sp>
      <p:sp>
        <p:nvSpPr>
          <p:cNvPr id="262" name="Google Shape;262;p2"/>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400050" lvl="0" marL="342900" rtl="0" algn="l">
              <a:spcBef>
                <a:spcPts val="0"/>
              </a:spcBef>
              <a:spcAft>
                <a:spcPts val="0"/>
              </a:spcAft>
              <a:buSzPts val="2340"/>
              <a:buChar char="►"/>
            </a:pPr>
            <a:r>
              <a:rPr lang="en-US" sz="2700"/>
              <a:t>Who are Friends of CSS?</a:t>
            </a:r>
            <a:endParaRPr sz="2700"/>
          </a:p>
          <a:p>
            <a:pPr indent="-400050" lvl="0" marL="342900" rtl="0" algn="l">
              <a:spcBef>
                <a:spcPts val="1000"/>
              </a:spcBef>
              <a:spcAft>
                <a:spcPts val="0"/>
              </a:spcAft>
              <a:buSzPts val="2340"/>
              <a:buChar char="►"/>
            </a:pPr>
            <a:r>
              <a:rPr lang="en-US" sz="2700"/>
              <a:t>How does FoCSS receive funds?</a:t>
            </a:r>
            <a:endParaRPr sz="2700"/>
          </a:p>
          <a:p>
            <a:pPr indent="-400050" lvl="0" marL="342900" rtl="0" algn="l">
              <a:spcBef>
                <a:spcPts val="1000"/>
              </a:spcBef>
              <a:spcAft>
                <a:spcPts val="0"/>
              </a:spcAft>
              <a:buSzPts val="2340"/>
              <a:buChar char="►"/>
            </a:pPr>
            <a:r>
              <a:rPr lang="en-US" sz="2700"/>
              <a:t>How does FoCSS spend funds?</a:t>
            </a:r>
            <a:endParaRPr sz="2700"/>
          </a:p>
          <a:p>
            <a:pPr indent="-400050" lvl="0" marL="342900" rtl="0" algn="l">
              <a:spcBef>
                <a:spcPts val="1000"/>
              </a:spcBef>
              <a:spcAft>
                <a:spcPts val="0"/>
              </a:spcAft>
              <a:buSzPts val="2340"/>
              <a:buChar char="►"/>
            </a:pPr>
            <a:r>
              <a:rPr lang="en-US" sz="2700"/>
              <a:t>How can I get involved?</a:t>
            </a:r>
            <a:endParaRPr sz="2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Questions?</a:t>
            </a:r>
            <a:endParaRPr/>
          </a:p>
        </p:txBody>
      </p:sp>
      <p:sp>
        <p:nvSpPr>
          <p:cNvPr id="393" name="Google Shape;393;p16"/>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t/>
            </a:r>
            <a:endParaRPr sz="2200">
              <a:solidFill>
                <a:schemeClr val="accent4"/>
              </a:solidFill>
            </a:endParaRPr>
          </a:p>
          <a:p>
            <a:pPr indent="-251459" lvl="0" marL="342900" rtl="0" algn="l">
              <a:spcBef>
                <a:spcPts val="1000"/>
              </a:spcBef>
              <a:spcAft>
                <a:spcPts val="0"/>
              </a:spcAft>
              <a:buSzPts val="1440"/>
              <a:buNone/>
            </a:pPr>
            <a:r>
              <a:t/>
            </a:r>
            <a:endParaRPr/>
          </a:p>
        </p:txBody>
      </p:sp>
      <p:pic>
        <p:nvPicPr>
          <p:cNvPr id="394" name="Google Shape;394;p16"/>
          <p:cNvPicPr preferRelativeResize="0"/>
          <p:nvPr/>
        </p:nvPicPr>
        <p:blipFill>
          <a:blip r:embed="rId3">
            <a:alphaModFix/>
          </a:blip>
          <a:stretch>
            <a:fillRect/>
          </a:stretch>
        </p:blipFill>
        <p:spPr>
          <a:xfrm>
            <a:off x="4661566" y="3686513"/>
            <a:ext cx="1970834" cy="2440802"/>
          </a:xfrm>
          <a:prstGeom prst="rect">
            <a:avLst/>
          </a:prstGeom>
          <a:noFill/>
          <a:ln>
            <a:noFill/>
          </a:ln>
        </p:spPr>
      </p:pic>
      <p:pic>
        <p:nvPicPr>
          <p:cNvPr id="395" name="Google Shape;395;p16"/>
          <p:cNvPicPr preferRelativeResize="0"/>
          <p:nvPr/>
        </p:nvPicPr>
        <p:blipFill>
          <a:blip r:embed="rId4">
            <a:alphaModFix/>
          </a:blip>
          <a:stretch>
            <a:fillRect/>
          </a:stretch>
        </p:blipFill>
        <p:spPr>
          <a:xfrm>
            <a:off x="6804950" y="3278450"/>
            <a:ext cx="5039002" cy="3256927"/>
          </a:xfrm>
          <a:prstGeom prst="rect">
            <a:avLst/>
          </a:prstGeom>
          <a:noFill/>
          <a:ln>
            <a:noFill/>
          </a:ln>
        </p:spPr>
      </p:pic>
      <p:pic>
        <p:nvPicPr>
          <p:cNvPr id="396" name="Google Shape;396;p16"/>
          <p:cNvPicPr preferRelativeResize="0"/>
          <p:nvPr/>
        </p:nvPicPr>
        <p:blipFill>
          <a:blip r:embed="rId5">
            <a:alphaModFix/>
          </a:blip>
          <a:stretch>
            <a:fillRect/>
          </a:stretch>
        </p:blipFill>
        <p:spPr>
          <a:xfrm>
            <a:off x="4342525" y="1327276"/>
            <a:ext cx="3203727" cy="2070701"/>
          </a:xfrm>
          <a:prstGeom prst="rect">
            <a:avLst/>
          </a:prstGeom>
          <a:noFill/>
          <a:ln>
            <a:noFill/>
          </a:ln>
        </p:spPr>
      </p:pic>
      <p:pic>
        <p:nvPicPr>
          <p:cNvPr id="397" name="Google Shape;397;p16"/>
          <p:cNvPicPr preferRelativeResize="0"/>
          <p:nvPr/>
        </p:nvPicPr>
        <p:blipFill rotWithShape="1">
          <a:blip r:embed="rId6">
            <a:alphaModFix/>
          </a:blip>
          <a:srcRect b="0" l="5490" r="11577" t="0"/>
          <a:stretch/>
        </p:blipFill>
        <p:spPr>
          <a:xfrm>
            <a:off x="310325" y="3094100"/>
            <a:ext cx="4178698" cy="32569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
          <p:cNvSpPr txBox="1"/>
          <p:nvPr>
            <p:ph type="title"/>
          </p:nvPr>
        </p:nvSpPr>
        <p:spPr>
          <a:xfrm>
            <a:off x="1154956" y="2677645"/>
            <a:ext cx="4351023" cy="22838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4000"/>
              <a:buFont typeface="Century Gothic"/>
              <a:buNone/>
            </a:pPr>
            <a:r>
              <a:rPr lang="en-US"/>
              <a:t>Who are Friends of CSS?</a:t>
            </a:r>
            <a:endParaRPr/>
          </a:p>
        </p:txBody>
      </p:sp>
      <p:sp>
        <p:nvSpPr>
          <p:cNvPr id="268" name="Google Shape;268;p3"/>
          <p:cNvSpPr txBox="1"/>
          <p:nvPr>
            <p:ph idx="1" type="body"/>
          </p:nvPr>
        </p:nvSpPr>
        <p:spPr>
          <a:xfrm>
            <a:off x="6895558" y="2677644"/>
            <a:ext cx="3755379" cy="228382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600"/>
              <a:buNone/>
            </a:pPr>
            <a:r>
              <a:t/>
            </a:r>
            <a:endParaRPr/>
          </a:p>
        </p:txBody>
      </p:sp>
      <p:pic>
        <p:nvPicPr>
          <p:cNvPr id="269" name="Google Shape;269;p3"/>
          <p:cNvPicPr preferRelativeResize="0"/>
          <p:nvPr/>
        </p:nvPicPr>
        <p:blipFill>
          <a:blip r:embed="rId3">
            <a:alphaModFix/>
          </a:blip>
          <a:stretch>
            <a:fillRect/>
          </a:stretch>
        </p:blipFill>
        <p:spPr>
          <a:xfrm>
            <a:off x="3673025" y="4054575"/>
            <a:ext cx="1900827" cy="25344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87dc2802c1_3_2"/>
          <p:cNvSpPr txBox="1"/>
          <p:nvPr>
            <p:ph type="title"/>
          </p:nvPr>
        </p:nvSpPr>
        <p:spPr>
          <a:xfrm>
            <a:off x="1154953" y="973668"/>
            <a:ext cx="8761500" cy="70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FoCSS Mission</a:t>
            </a:r>
            <a:endParaRPr/>
          </a:p>
        </p:txBody>
      </p:sp>
      <p:sp>
        <p:nvSpPr>
          <p:cNvPr id="275" name="Google Shape;275;g287dc2802c1_3_2"/>
          <p:cNvSpPr txBox="1"/>
          <p:nvPr>
            <p:ph idx="1" type="body"/>
          </p:nvPr>
        </p:nvSpPr>
        <p:spPr>
          <a:xfrm>
            <a:off x="1154955" y="2603500"/>
            <a:ext cx="8761500" cy="3416400"/>
          </a:xfrm>
          <a:prstGeom prst="rect">
            <a:avLst/>
          </a:prstGeom>
        </p:spPr>
        <p:txBody>
          <a:bodyPr anchorCtr="0" anchor="t" bIns="45700" lIns="91425" spcFirstLastPara="1" rIns="91425" wrap="square" tIns="45700">
            <a:normAutofit fontScale="47500"/>
          </a:bodyPr>
          <a:lstStyle/>
          <a:p>
            <a:pPr indent="0" lvl="0" marL="342900" rtl="0" algn="l">
              <a:spcBef>
                <a:spcPts val="1000"/>
              </a:spcBef>
              <a:spcAft>
                <a:spcPts val="0"/>
              </a:spcAft>
              <a:buNone/>
            </a:pPr>
            <a:r>
              <a:rPr lang="en-US" sz="6400">
                <a:extLst>
                  <a:ext uri="http://customooxmlschemas.google.com/">
                    <go:slidesCustomData xmlns:go="http://customooxmlschemas.google.com/" textRoundtripDataId="1"/>
                  </a:ext>
                </a:extLst>
              </a:rPr>
              <a:t>The purpose of FoCSS is to enhance the educational experiences of the students, teachers and staff of Columbia Secondary School for Math, Science, and Engineering, a New York City public school in upper Manhattan that serves a diverse population of academically talented students.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
          <p:cNvSpPr txBox="1"/>
          <p:nvPr>
            <p:ph type="title"/>
          </p:nvPr>
        </p:nvSpPr>
        <p:spPr>
          <a:xfrm>
            <a:off x="1295402" y="982132"/>
            <a:ext cx="9601196" cy="102764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Who are Friends of CSS?</a:t>
            </a:r>
            <a:endParaRPr/>
          </a:p>
        </p:txBody>
      </p:sp>
      <p:sp>
        <p:nvSpPr>
          <p:cNvPr id="281" name="Google Shape;281;p4"/>
          <p:cNvSpPr txBox="1"/>
          <p:nvPr>
            <p:ph idx="1" type="body"/>
          </p:nvPr>
        </p:nvSpPr>
        <p:spPr>
          <a:xfrm>
            <a:off x="1154955" y="2333625"/>
            <a:ext cx="8761500" cy="4257600"/>
          </a:xfrm>
          <a:prstGeom prst="rect">
            <a:avLst/>
          </a:prstGeom>
          <a:noFill/>
          <a:ln>
            <a:noFill/>
          </a:ln>
        </p:spPr>
        <p:txBody>
          <a:bodyPr anchorCtr="0" anchor="t" bIns="45700" lIns="91425" spcFirstLastPara="1" rIns="91425" wrap="square" tIns="45700">
            <a:normAutofit fontScale="25000" lnSpcReduction="20000"/>
          </a:bodyPr>
          <a:lstStyle/>
          <a:p>
            <a:pPr indent="-355600" lvl="0" marL="342900" rtl="0" algn="l">
              <a:spcBef>
                <a:spcPts val="0"/>
              </a:spcBef>
              <a:spcAft>
                <a:spcPts val="0"/>
              </a:spcAft>
              <a:buSzPct val="82222"/>
              <a:buChar char="►"/>
            </a:pPr>
            <a:r>
              <a:rPr lang="en-US" sz="7200"/>
              <a:t>Friends of CSS is a non-profit (501c3) made up of current and former parents, students and staff who serve on a volunteer basis and meet monthly.  Current members are:</a:t>
            </a:r>
            <a:endParaRPr sz="7200"/>
          </a:p>
          <a:p>
            <a:pPr indent="0" lvl="0" marL="342900" rtl="0" algn="l">
              <a:spcBef>
                <a:spcPts val="0"/>
              </a:spcBef>
              <a:spcAft>
                <a:spcPts val="0"/>
              </a:spcAft>
              <a:buNone/>
            </a:pPr>
            <a:r>
              <a:t/>
            </a:r>
            <a:endParaRPr sz="7200"/>
          </a:p>
          <a:p>
            <a:pPr indent="-247650" lvl="2" marL="1143000" rtl="0" algn="l">
              <a:lnSpc>
                <a:spcPct val="120000"/>
              </a:lnSpc>
              <a:spcBef>
                <a:spcPts val="1000"/>
              </a:spcBef>
              <a:spcAft>
                <a:spcPts val="0"/>
              </a:spcAft>
              <a:buSzPct val="84285"/>
              <a:buChar char="►"/>
            </a:pPr>
            <a:r>
              <a:rPr lang="en-US" sz="5600"/>
              <a:t>Min Hong</a:t>
            </a:r>
            <a:endParaRPr sz="5600"/>
          </a:p>
          <a:p>
            <a:pPr indent="-247650" lvl="2" marL="1143000" rtl="0" algn="l">
              <a:lnSpc>
                <a:spcPct val="120000"/>
              </a:lnSpc>
              <a:spcBef>
                <a:spcPts val="1000"/>
              </a:spcBef>
              <a:spcAft>
                <a:spcPts val="0"/>
              </a:spcAft>
              <a:buSzPct val="84285"/>
              <a:buChar char="►"/>
            </a:pPr>
            <a:r>
              <a:rPr lang="en-US" sz="5600"/>
              <a:t>Leanne Gonzalez-Singe</a:t>
            </a:r>
            <a:r>
              <a:rPr lang="en-US" sz="4400"/>
              <a:t>r</a:t>
            </a:r>
            <a:endParaRPr sz="5600"/>
          </a:p>
          <a:p>
            <a:pPr indent="-247650" lvl="2" marL="1143000" rtl="0" algn="l">
              <a:lnSpc>
                <a:spcPct val="120000"/>
              </a:lnSpc>
              <a:spcBef>
                <a:spcPts val="1000"/>
              </a:spcBef>
              <a:spcAft>
                <a:spcPts val="0"/>
              </a:spcAft>
              <a:buSzPct val="84285"/>
              <a:buChar char="►"/>
            </a:pPr>
            <a:r>
              <a:rPr lang="en-US" sz="5600"/>
              <a:t>Mark Kerman</a:t>
            </a:r>
            <a:endParaRPr sz="2600"/>
          </a:p>
          <a:p>
            <a:pPr indent="-247650" lvl="2" marL="1143000" rtl="0" algn="l">
              <a:lnSpc>
                <a:spcPct val="120000"/>
              </a:lnSpc>
              <a:spcBef>
                <a:spcPts val="1000"/>
              </a:spcBef>
              <a:spcAft>
                <a:spcPts val="0"/>
              </a:spcAft>
              <a:buSzPct val="84285"/>
              <a:buChar char="►"/>
            </a:pPr>
            <a:r>
              <a:rPr lang="en-US" sz="5600"/>
              <a:t>Solenn de Kersauson</a:t>
            </a:r>
            <a:endParaRPr sz="5600"/>
          </a:p>
          <a:p>
            <a:pPr indent="-247650" lvl="2" marL="1143000" rtl="0" algn="l">
              <a:lnSpc>
                <a:spcPct val="120000"/>
              </a:lnSpc>
              <a:spcBef>
                <a:spcPts val="1000"/>
              </a:spcBef>
              <a:spcAft>
                <a:spcPts val="0"/>
              </a:spcAft>
              <a:buSzPct val="84285"/>
              <a:buChar char="►"/>
            </a:pPr>
            <a:r>
              <a:rPr lang="en-US" sz="5600"/>
              <a:t>David Lurve</a:t>
            </a:r>
            <a:r>
              <a:rPr lang="en-US" sz="5600"/>
              <a:t>Dave Thom</a:t>
            </a:r>
            <a:endParaRPr sz="2600"/>
          </a:p>
          <a:p>
            <a:pPr indent="-247650" lvl="2" marL="1143000" marR="0" rtl="0" algn="l">
              <a:lnSpc>
                <a:spcPct val="120000"/>
              </a:lnSpc>
              <a:spcBef>
                <a:spcPts val="1000"/>
              </a:spcBef>
              <a:spcAft>
                <a:spcPts val="0"/>
              </a:spcAft>
              <a:buSzPct val="84285"/>
              <a:buChar char="►"/>
            </a:pPr>
            <a:r>
              <a:rPr lang="en-US" sz="5600"/>
              <a:t>Kit McArthur</a:t>
            </a:r>
            <a:endParaRPr/>
          </a:p>
          <a:p>
            <a:pPr indent="0" lvl="0" marL="0" rtl="0" algn="l">
              <a:spcBef>
                <a:spcPts val="1000"/>
              </a:spcBef>
              <a:spcAft>
                <a:spcPts val="0"/>
              </a:spcAft>
              <a:buNone/>
            </a:pPr>
            <a:r>
              <a:t/>
            </a:r>
            <a:endParaRPr/>
          </a:p>
          <a:p>
            <a:pPr indent="-355600" lvl="0" marL="342900" rtl="0" algn="l">
              <a:spcBef>
                <a:spcPts val="1000"/>
              </a:spcBef>
              <a:spcAft>
                <a:spcPts val="0"/>
              </a:spcAft>
              <a:buSzPct val="82222"/>
              <a:buChar char="►"/>
            </a:pPr>
            <a:r>
              <a:rPr lang="en-US" sz="7200"/>
              <a:t>FoCSS is a listed 501c3 on GuideStar and Cause IQ, which are websites where 501c3 organizations are registered.  We are audited and file financial reports with the IRS.</a:t>
            </a:r>
            <a:endParaRPr sz="2600"/>
          </a:p>
          <a:p>
            <a:pPr indent="-304800" lvl="0" marL="342900" rtl="0" algn="l">
              <a:spcBef>
                <a:spcPts val="1000"/>
              </a:spcBef>
              <a:spcAft>
                <a:spcPts val="0"/>
              </a:spcAft>
              <a:buSzPct val="80000"/>
              <a:buNone/>
            </a:pPr>
            <a:r>
              <a:t/>
            </a:r>
            <a:endParaRPr sz="3000"/>
          </a:p>
          <a:p>
            <a:pPr indent="-320040" lvl="0" marL="342900" rtl="0" algn="l">
              <a:spcBef>
                <a:spcPts val="1000"/>
              </a:spcBef>
              <a:spcAft>
                <a:spcPts val="0"/>
              </a:spcAft>
              <a:buSzPct val="79999"/>
              <a:buNone/>
            </a:pPr>
            <a:r>
              <a:t/>
            </a:r>
            <a:endParaRPr/>
          </a:p>
        </p:txBody>
      </p:sp>
      <p:sp>
        <p:nvSpPr>
          <p:cNvPr id="282" name="Google Shape;282;p4"/>
          <p:cNvSpPr txBox="1"/>
          <p:nvPr/>
        </p:nvSpPr>
        <p:spPr>
          <a:xfrm>
            <a:off x="6894800" y="3886900"/>
            <a:ext cx="5034600" cy="600300"/>
          </a:xfrm>
          <a:prstGeom prst="rect">
            <a:avLst/>
          </a:prstGeom>
          <a:noFill/>
          <a:ln>
            <a:noFill/>
          </a:ln>
        </p:spPr>
        <p:txBody>
          <a:bodyPr anchorCtr="0" anchor="t" bIns="45700" lIns="91425" spcFirstLastPara="1" rIns="91425" wrap="square" tIns="45700">
            <a:spAutoFit/>
          </a:bodyPr>
          <a:lstStyle/>
          <a:p>
            <a:pPr indent="-196850" lvl="0" marL="171450" marR="0" rtl="0" algn="l">
              <a:lnSpc>
                <a:spcPct val="120000"/>
              </a:lnSpc>
              <a:spcBef>
                <a:spcPts val="0"/>
              </a:spcBef>
              <a:spcAft>
                <a:spcPts val="0"/>
              </a:spcAft>
              <a:buClr>
                <a:schemeClr val="accent1"/>
              </a:buClr>
              <a:buSzPts val="1500"/>
              <a:buFont typeface="Noto Sans Symbols"/>
              <a:buChar char="⮚"/>
            </a:pPr>
            <a:r>
              <a:rPr b="0" i="0" lang="en-US" sz="1500" u="none" cap="none" strike="noStrike">
                <a:solidFill>
                  <a:srgbClr val="3F3F3F"/>
                </a:solidFill>
                <a:latin typeface="Century Gothic"/>
                <a:ea typeface="Century Gothic"/>
                <a:cs typeface="Century Gothic"/>
                <a:sym typeface="Century Gothic"/>
              </a:rPr>
              <a:t>The PTA President also sits on the FoCSS Board,</a:t>
            </a:r>
            <a:endParaRPr sz="1800"/>
          </a:p>
          <a:p>
            <a:pPr indent="-196850" lvl="0" marL="171450" marR="0" rtl="0" algn="l">
              <a:lnSpc>
                <a:spcPct val="120000"/>
              </a:lnSpc>
              <a:spcBef>
                <a:spcPts val="0"/>
              </a:spcBef>
              <a:spcAft>
                <a:spcPts val="0"/>
              </a:spcAft>
              <a:buClr>
                <a:schemeClr val="accent1"/>
              </a:buClr>
              <a:buSzPts val="1500"/>
              <a:buFont typeface="Noto Sans Symbols"/>
              <a:buChar char="⮚"/>
            </a:pPr>
            <a:r>
              <a:rPr b="0" i="0" lang="en-US" sz="1500" u="none" cap="none" strike="noStrike">
                <a:solidFill>
                  <a:srgbClr val="3F3F3F"/>
                </a:solidFill>
                <a:latin typeface="Century Gothic"/>
                <a:ea typeface="Century Gothic"/>
                <a:cs typeface="Century Gothic"/>
                <a:sym typeface="Century Gothic"/>
              </a:rPr>
              <a:t>The Principal sits on the FoCSS Board</a:t>
            </a:r>
            <a:endParaRPr sz="1800"/>
          </a:p>
        </p:txBody>
      </p:sp>
      <p:sp>
        <p:nvSpPr>
          <p:cNvPr id="283" name="Google Shape;283;p4"/>
          <p:cNvSpPr txBox="1"/>
          <p:nvPr/>
        </p:nvSpPr>
        <p:spPr>
          <a:xfrm>
            <a:off x="3802616" y="3316230"/>
            <a:ext cx="4323300" cy="2760300"/>
          </a:xfrm>
          <a:prstGeom prst="rect">
            <a:avLst/>
          </a:prstGeom>
          <a:noFill/>
          <a:ln>
            <a:noFill/>
          </a:ln>
        </p:spPr>
        <p:txBody>
          <a:bodyPr anchorCtr="0" anchor="t" bIns="45700" lIns="91425" spcFirstLastPara="1" rIns="91425" wrap="square" tIns="45700">
            <a:spAutoFit/>
          </a:bodyPr>
          <a:lstStyle/>
          <a:p>
            <a:pPr indent="-247650" lvl="2" marL="1143000" marR="0" rtl="0" algn="l">
              <a:lnSpc>
                <a:spcPct val="100000"/>
              </a:lnSpc>
              <a:spcBef>
                <a:spcPts val="1000"/>
              </a:spcBef>
              <a:spcAft>
                <a:spcPts val="0"/>
              </a:spcAft>
              <a:buClr>
                <a:schemeClr val="accent1"/>
              </a:buClr>
              <a:buSzPts val="1180"/>
              <a:buFont typeface="Noto Sans Symbols"/>
              <a:buChar char="►"/>
            </a:pPr>
            <a:r>
              <a:rPr lang="en-US">
                <a:solidFill>
                  <a:srgbClr val="3F3F3F"/>
                </a:solidFill>
                <a:latin typeface="Century Gothic"/>
                <a:ea typeface="Century Gothic"/>
                <a:cs typeface="Century Gothic"/>
                <a:sym typeface="Century Gothic"/>
              </a:rPr>
              <a:t>Marie McArthur</a:t>
            </a:r>
            <a:endParaRPr sz="1700"/>
          </a:p>
          <a:p>
            <a:pPr indent="-247650" lvl="2" marL="1143000" marR="0" rtl="0" algn="l">
              <a:lnSpc>
                <a:spcPct val="100000"/>
              </a:lnSpc>
              <a:spcBef>
                <a:spcPts val="1000"/>
              </a:spcBef>
              <a:spcAft>
                <a:spcPts val="0"/>
              </a:spcAft>
              <a:buClr>
                <a:schemeClr val="accent1"/>
              </a:buClr>
              <a:buSzPts val="1180"/>
              <a:buFont typeface="Noto Sans Symbols"/>
              <a:buChar char="►"/>
            </a:pPr>
            <a:r>
              <a:rPr lang="en-US">
                <a:solidFill>
                  <a:srgbClr val="3F3F3F"/>
                </a:solidFill>
                <a:latin typeface="Century Gothic"/>
                <a:ea typeface="Century Gothic"/>
                <a:cs typeface="Century Gothic"/>
                <a:sym typeface="Century Gothic"/>
              </a:rPr>
              <a:t>Miriam Nightengale</a:t>
            </a:r>
            <a:endParaRPr sz="1700"/>
          </a:p>
          <a:p>
            <a:pPr indent="-247650" lvl="2" marL="1143000" marR="0" rtl="0" algn="l">
              <a:lnSpc>
                <a:spcPct val="100000"/>
              </a:lnSpc>
              <a:spcBef>
                <a:spcPts val="1000"/>
              </a:spcBef>
              <a:spcAft>
                <a:spcPts val="0"/>
              </a:spcAft>
              <a:buClr>
                <a:schemeClr val="accent1"/>
              </a:buClr>
              <a:buSzPts val="1180"/>
              <a:buFont typeface="Noto Sans Symbols"/>
              <a:buChar char="►"/>
            </a:pPr>
            <a:r>
              <a:rPr lang="en-US">
                <a:solidFill>
                  <a:srgbClr val="3F3F3F"/>
                </a:solidFill>
                <a:latin typeface="Century Gothic"/>
                <a:ea typeface="Century Gothic"/>
                <a:cs typeface="Century Gothic"/>
                <a:sym typeface="Century Gothic"/>
              </a:rPr>
              <a:t>Nathanial Polish</a:t>
            </a:r>
            <a:endParaRPr sz="1700"/>
          </a:p>
          <a:p>
            <a:pPr indent="-247650" lvl="2" marL="1143000" marR="0" rtl="0" algn="l">
              <a:lnSpc>
                <a:spcPct val="100000"/>
              </a:lnSpc>
              <a:spcBef>
                <a:spcPts val="1000"/>
              </a:spcBef>
              <a:spcAft>
                <a:spcPts val="0"/>
              </a:spcAft>
              <a:buClr>
                <a:schemeClr val="accent1"/>
              </a:buClr>
              <a:buSzPts val="1180"/>
              <a:buFont typeface="Noto Sans Symbols"/>
              <a:buChar char="►"/>
            </a:pPr>
            <a:r>
              <a:rPr lang="en-US">
                <a:solidFill>
                  <a:srgbClr val="3F3F3F"/>
                </a:solidFill>
                <a:latin typeface="Century Gothic"/>
                <a:ea typeface="Century Gothic"/>
                <a:cs typeface="Century Gothic"/>
                <a:sym typeface="Century Gothic"/>
              </a:rPr>
              <a:t>Nydia Prishker</a:t>
            </a:r>
            <a:endParaRPr sz="1700"/>
          </a:p>
          <a:p>
            <a:pPr indent="-247650" lvl="2" marL="1143000" marR="0" rtl="0" algn="l">
              <a:lnSpc>
                <a:spcPct val="100000"/>
              </a:lnSpc>
              <a:spcBef>
                <a:spcPts val="1000"/>
              </a:spcBef>
              <a:spcAft>
                <a:spcPts val="0"/>
              </a:spcAft>
              <a:buClr>
                <a:schemeClr val="accent1"/>
              </a:buClr>
              <a:buSzPts val="1180"/>
              <a:buFont typeface="Noto Sans Symbols"/>
              <a:buChar char="►"/>
            </a:pPr>
            <a:r>
              <a:rPr lang="en-US">
                <a:solidFill>
                  <a:srgbClr val="3F3F3F"/>
                </a:solidFill>
                <a:latin typeface="Century Gothic"/>
                <a:ea typeface="Century Gothic"/>
                <a:cs typeface="Century Gothic"/>
                <a:sym typeface="Century Gothic"/>
              </a:rPr>
              <a:t>Kian Tajbakhsh</a:t>
            </a:r>
            <a:endParaRPr>
              <a:solidFill>
                <a:srgbClr val="3F3F3F"/>
              </a:solidFill>
              <a:latin typeface="Century Gothic"/>
              <a:ea typeface="Century Gothic"/>
              <a:cs typeface="Century Gothic"/>
              <a:sym typeface="Century Gothic"/>
            </a:endParaRPr>
          </a:p>
          <a:p>
            <a:pPr indent="-247650" lvl="2" marL="1143000" marR="0" rtl="0" algn="l">
              <a:lnSpc>
                <a:spcPct val="100000"/>
              </a:lnSpc>
              <a:spcBef>
                <a:spcPts val="1000"/>
              </a:spcBef>
              <a:spcAft>
                <a:spcPts val="0"/>
              </a:spcAft>
              <a:buClr>
                <a:schemeClr val="accent1"/>
              </a:buClr>
              <a:buSzPts val="1180"/>
              <a:buFont typeface="Noto Sans Symbols"/>
              <a:buChar char="►"/>
            </a:pPr>
            <a:r>
              <a:rPr lang="en-US">
                <a:solidFill>
                  <a:srgbClr val="3F3F3F"/>
                </a:solidFill>
                <a:latin typeface="Century Gothic"/>
                <a:ea typeface="Century Gothic"/>
                <a:cs typeface="Century Gothic"/>
                <a:sym typeface="Century Gothic"/>
              </a:rPr>
              <a:t>Dave Thom</a:t>
            </a:r>
            <a:endParaRPr>
              <a:solidFill>
                <a:srgbClr val="3F3F3F"/>
              </a:solidFill>
              <a:latin typeface="Century Gothic"/>
              <a:ea typeface="Century Gothic"/>
              <a:cs typeface="Century Gothic"/>
              <a:sym typeface="Century Gothic"/>
            </a:endParaRPr>
          </a:p>
          <a:p>
            <a:pPr indent="0" lvl="0" marL="0" marR="0" rtl="0" algn="l">
              <a:spcBef>
                <a:spcPts val="1000"/>
              </a:spcBef>
              <a:spcAft>
                <a:spcPts val="0"/>
              </a:spcAft>
              <a:buNone/>
            </a:pPr>
            <a:r>
              <a:t/>
            </a:r>
            <a:endParaRPr sz="1700"/>
          </a:p>
          <a:p>
            <a:pPr indent="-247650" lvl="2" marL="1143000" marR="0" rtl="0" algn="l">
              <a:spcBef>
                <a:spcPts val="1000"/>
              </a:spcBef>
              <a:spcAft>
                <a:spcPts val="0"/>
              </a:spcAft>
              <a:buClr>
                <a:schemeClr val="accent1"/>
              </a:buClr>
              <a:buSzPts val="1180"/>
              <a:buFont typeface="Noto Sans Symbols"/>
              <a:buChar char="►"/>
            </a:pPr>
            <a:r>
              <a:t/>
            </a:r>
            <a:endParaRPr b="0" i="0"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Who are Friends of CSS?</a:t>
            </a:r>
            <a:endParaRPr/>
          </a:p>
        </p:txBody>
      </p:sp>
      <p:sp>
        <p:nvSpPr>
          <p:cNvPr id="289" name="Google Shape;289;p6"/>
          <p:cNvSpPr txBox="1"/>
          <p:nvPr>
            <p:ph idx="1" type="body"/>
          </p:nvPr>
        </p:nvSpPr>
        <p:spPr>
          <a:xfrm>
            <a:off x="4999800" y="3996500"/>
            <a:ext cx="6015900" cy="2767200"/>
          </a:xfrm>
          <a:prstGeom prst="rect">
            <a:avLst/>
          </a:prstGeom>
          <a:noFill/>
          <a:ln>
            <a:noFill/>
          </a:ln>
        </p:spPr>
        <p:txBody>
          <a:bodyPr anchorCtr="0" anchor="t" bIns="45700" lIns="91425" spcFirstLastPara="1" rIns="91425" wrap="square" tIns="45700">
            <a:normAutofit/>
          </a:bodyPr>
          <a:lstStyle/>
          <a:p>
            <a:pPr indent="0" lvl="0" marL="342900" rtl="0" algn="l">
              <a:spcBef>
                <a:spcPts val="0"/>
              </a:spcBef>
              <a:spcAft>
                <a:spcPts val="0"/>
              </a:spcAft>
              <a:buNone/>
            </a:pPr>
            <a:r>
              <a:rPr lang="en-US" sz="3008"/>
              <a:t>who </a:t>
            </a:r>
            <a:r>
              <a:rPr lang="en-US" sz="3008"/>
              <a:t>work together to provide the personnel, activities and programs that set CSS apart from other schools!</a:t>
            </a:r>
            <a:endParaRPr sz="2300"/>
          </a:p>
        </p:txBody>
      </p:sp>
      <p:pic>
        <p:nvPicPr>
          <p:cNvPr id="290" name="Google Shape;290;p6"/>
          <p:cNvPicPr preferRelativeResize="0"/>
          <p:nvPr/>
        </p:nvPicPr>
        <p:blipFill>
          <a:blip r:embed="rId3">
            <a:alphaModFix/>
          </a:blip>
          <a:stretch>
            <a:fillRect/>
          </a:stretch>
        </p:blipFill>
        <p:spPr>
          <a:xfrm>
            <a:off x="352925" y="3398900"/>
            <a:ext cx="4255626" cy="3191724"/>
          </a:xfrm>
          <a:prstGeom prst="rect">
            <a:avLst/>
          </a:prstGeom>
          <a:noFill/>
          <a:ln>
            <a:noFill/>
          </a:ln>
        </p:spPr>
      </p:pic>
      <p:pic>
        <p:nvPicPr>
          <p:cNvPr id="291" name="Google Shape;291;p6"/>
          <p:cNvPicPr preferRelativeResize="0"/>
          <p:nvPr/>
        </p:nvPicPr>
        <p:blipFill>
          <a:blip r:embed="rId4">
            <a:alphaModFix/>
          </a:blip>
          <a:stretch>
            <a:fillRect/>
          </a:stretch>
        </p:blipFill>
        <p:spPr>
          <a:xfrm>
            <a:off x="8448676" y="1427100"/>
            <a:ext cx="3425874" cy="2569402"/>
          </a:xfrm>
          <a:prstGeom prst="rect">
            <a:avLst/>
          </a:prstGeom>
          <a:noFill/>
          <a:ln>
            <a:noFill/>
          </a:ln>
        </p:spPr>
      </p:pic>
      <p:sp>
        <p:nvSpPr>
          <p:cNvPr id="292" name="Google Shape;292;p6"/>
          <p:cNvSpPr txBox="1"/>
          <p:nvPr/>
        </p:nvSpPr>
        <p:spPr>
          <a:xfrm>
            <a:off x="838875" y="2195775"/>
            <a:ext cx="7118700" cy="1102800"/>
          </a:xfrm>
          <a:prstGeom prst="rect">
            <a:avLst/>
          </a:prstGeom>
          <a:noFill/>
          <a:ln>
            <a:noFill/>
          </a:ln>
        </p:spPr>
        <p:txBody>
          <a:bodyPr anchorCtr="0" anchor="t" bIns="91425" lIns="91425" spcFirstLastPara="1" rIns="91425" wrap="square" tIns="91425">
            <a:noAutofit/>
          </a:bodyPr>
          <a:lstStyle/>
          <a:p>
            <a:pPr indent="-419615" lvl="0" marL="342900" rtl="0" algn="l">
              <a:spcBef>
                <a:spcPts val="0"/>
              </a:spcBef>
              <a:spcAft>
                <a:spcPts val="0"/>
              </a:spcAft>
              <a:buClr>
                <a:schemeClr val="accent1"/>
              </a:buClr>
              <a:buSzPts val="2648"/>
              <a:buFont typeface="Noto Sans Symbols"/>
              <a:buChar char="►"/>
            </a:pPr>
            <a:r>
              <a:rPr lang="en-US" sz="3008">
                <a:solidFill>
                  <a:srgbClr val="3F3F3F"/>
                </a:solidFill>
                <a:latin typeface="Century Gothic"/>
                <a:ea typeface="Century Gothic"/>
                <a:cs typeface="Century Gothic"/>
                <a:sym typeface="Century Gothic"/>
              </a:rPr>
              <a:t>FoCSS is a group of current and former community members</a:t>
            </a:r>
            <a:endParaRPr sz="1900">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89fb172c56_0_4"/>
          <p:cNvSpPr txBox="1"/>
          <p:nvPr>
            <p:ph type="title"/>
          </p:nvPr>
        </p:nvSpPr>
        <p:spPr>
          <a:xfrm>
            <a:off x="1154953" y="973668"/>
            <a:ext cx="8761500" cy="70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Who are Friends of CSS?</a:t>
            </a:r>
            <a:endParaRPr/>
          </a:p>
        </p:txBody>
      </p:sp>
      <p:sp>
        <p:nvSpPr>
          <p:cNvPr id="298" name="Google Shape;298;g289fb172c56_0_4"/>
          <p:cNvSpPr txBox="1"/>
          <p:nvPr>
            <p:ph idx="1" type="body"/>
          </p:nvPr>
        </p:nvSpPr>
        <p:spPr>
          <a:xfrm>
            <a:off x="1154955" y="2603500"/>
            <a:ext cx="8761500" cy="3416400"/>
          </a:xfrm>
          <a:prstGeom prst="rect">
            <a:avLst/>
          </a:prstGeom>
          <a:noFill/>
          <a:ln>
            <a:noFill/>
          </a:ln>
        </p:spPr>
        <p:txBody>
          <a:bodyPr anchorCtr="0" anchor="t" bIns="45700" lIns="91425" spcFirstLastPara="1" rIns="91425" wrap="square" tIns="45700">
            <a:normAutofit/>
          </a:bodyPr>
          <a:lstStyle/>
          <a:p>
            <a:pPr indent="-374650" lvl="0" marL="342900" rtl="0" algn="l">
              <a:spcBef>
                <a:spcPts val="1000"/>
              </a:spcBef>
              <a:spcAft>
                <a:spcPts val="0"/>
              </a:spcAft>
              <a:buSzPts val="1940"/>
              <a:buChar char="►"/>
            </a:pPr>
            <a:r>
              <a:rPr b="0" i="0" lang="en-US" sz="2300">
                <a:solidFill>
                  <a:srgbClr val="555555"/>
                </a:solidFill>
                <a:latin typeface="Inter"/>
                <a:ea typeface="Inter"/>
                <a:cs typeface="Inter"/>
                <a:sym typeface="Inter"/>
              </a:rPr>
              <a:t>Friends of Columbia Secondary School for Math, Science, Engineering, Inc., is a New York state charitable corporation that was formed to support the academic mission of CSS.  All contributions to Friends of CSS are deductible from federal and state income taxes to the full extent allowed by law.</a:t>
            </a:r>
            <a:endParaRPr sz="2300"/>
          </a:p>
          <a:p>
            <a:pPr indent="-374650" lvl="0" marL="342900" rtl="0" algn="l">
              <a:spcBef>
                <a:spcPts val="1000"/>
              </a:spcBef>
              <a:spcAft>
                <a:spcPts val="0"/>
              </a:spcAft>
              <a:buSzPts val="1940"/>
              <a:buChar char="►"/>
            </a:pPr>
            <a:r>
              <a:rPr lang="en-US" sz="2300">
                <a:solidFill>
                  <a:srgbClr val="555555"/>
                </a:solidFill>
                <a:latin typeface="Inter"/>
                <a:ea typeface="Inter"/>
                <a:cs typeface="Inter"/>
                <a:sym typeface="Inter"/>
              </a:rPr>
              <a:t>FoCSS </a:t>
            </a:r>
            <a:r>
              <a:rPr b="0" i="0" lang="en-US" sz="2300">
                <a:solidFill>
                  <a:srgbClr val="555555"/>
                </a:solidFill>
                <a:latin typeface="Inter"/>
                <a:ea typeface="Inter"/>
                <a:cs typeface="Inter"/>
                <a:sym typeface="Inter"/>
              </a:rPr>
              <a:t>is separate and independent from both the PTA and from the DOE, although the Friends and PTA regularly consult to coordinate efforts where appropriate. </a:t>
            </a: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87dc2802c1_3_7"/>
          <p:cNvSpPr txBox="1"/>
          <p:nvPr>
            <p:ph type="title"/>
          </p:nvPr>
        </p:nvSpPr>
        <p:spPr>
          <a:xfrm>
            <a:off x="1154953" y="973668"/>
            <a:ext cx="8761500" cy="7071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sz="2500">
                <a:solidFill>
                  <a:schemeClr val="lt1"/>
                </a:solidFill>
              </a:rPr>
              <a:t>Did you know that FoCSS is the main employer at CSS, after the school itself? </a:t>
            </a:r>
            <a:endParaRPr sz="4300">
              <a:solidFill>
                <a:schemeClr val="lt1"/>
              </a:solidFill>
            </a:endParaRPr>
          </a:p>
        </p:txBody>
      </p:sp>
      <p:sp>
        <p:nvSpPr>
          <p:cNvPr id="304" name="Google Shape;304;g287dc2802c1_3_7"/>
          <p:cNvSpPr txBox="1"/>
          <p:nvPr>
            <p:ph idx="1" type="body"/>
          </p:nvPr>
        </p:nvSpPr>
        <p:spPr>
          <a:xfrm>
            <a:off x="571500" y="2286000"/>
            <a:ext cx="10811700" cy="34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 We fund multiple salaried positions, as well as provide supplemental funds for staff who engage students in after-school activities, from the musical to sports to field trips to robotics!  </a:t>
            </a:r>
            <a:endParaRPr/>
          </a:p>
          <a:p>
            <a:pPr indent="0" lvl="0" marL="0" rtl="0" algn="l">
              <a:spcBef>
                <a:spcPts val="1000"/>
              </a:spcBef>
              <a:spcAft>
                <a:spcPts val="0"/>
              </a:spcAft>
              <a:buNone/>
            </a:pPr>
            <a:r>
              <a:rPr lang="en-US"/>
              <a:t>Our funding pays CSS staff to provide the extra-curricular activities that make CSS special!</a:t>
            </a:r>
            <a:endParaRPr/>
          </a:p>
          <a:p>
            <a:pPr indent="0" lvl="0" marL="0" rtl="0" algn="l">
              <a:spcBef>
                <a:spcPts val="1000"/>
              </a:spcBef>
              <a:spcAft>
                <a:spcPts val="0"/>
              </a:spcAft>
              <a:buNone/>
            </a:pPr>
            <a:r>
              <a:t/>
            </a:r>
            <a:endParaRPr/>
          </a:p>
        </p:txBody>
      </p:sp>
      <p:pic>
        <p:nvPicPr>
          <p:cNvPr id="305" name="Google Shape;305;g287dc2802c1_3_7"/>
          <p:cNvPicPr preferRelativeResize="0"/>
          <p:nvPr/>
        </p:nvPicPr>
        <p:blipFill>
          <a:blip r:embed="rId3">
            <a:alphaModFix/>
          </a:blip>
          <a:stretch>
            <a:fillRect/>
          </a:stretch>
        </p:blipFill>
        <p:spPr>
          <a:xfrm>
            <a:off x="177205" y="3499175"/>
            <a:ext cx="4438250" cy="2551025"/>
          </a:xfrm>
          <a:prstGeom prst="rect">
            <a:avLst/>
          </a:prstGeom>
          <a:noFill/>
          <a:ln>
            <a:noFill/>
          </a:ln>
        </p:spPr>
      </p:pic>
      <p:pic>
        <p:nvPicPr>
          <p:cNvPr id="306" name="Google Shape;306;g287dc2802c1_3_7"/>
          <p:cNvPicPr preferRelativeResize="0"/>
          <p:nvPr/>
        </p:nvPicPr>
        <p:blipFill rotWithShape="1">
          <a:blip r:embed="rId4">
            <a:alphaModFix/>
          </a:blip>
          <a:srcRect b="5244" l="0" r="0" t="30557"/>
          <a:stretch/>
        </p:blipFill>
        <p:spPr>
          <a:xfrm>
            <a:off x="5016525" y="3499175"/>
            <a:ext cx="6559498" cy="3158300"/>
          </a:xfrm>
          <a:prstGeom prst="rect">
            <a:avLst/>
          </a:prstGeom>
          <a:noFill/>
          <a:ln>
            <a:noFill/>
          </a:ln>
        </p:spPr>
      </p:pic>
      <p:sp>
        <p:nvSpPr>
          <p:cNvPr id="307" name="Google Shape;307;g287dc2802c1_3_7"/>
          <p:cNvSpPr txBox="1"/>
          <p:nvPr/>
        </p:nvSpPr>
        <p:spPr>
          <a:xfrm>
            <a:off x="788725" y="5888800"/>
            <a:ext cx="2406300" cy="53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entury Gothic"/>
                <a:ea typeface="Century Gothic"/>
                <a:cs typeface="Century Gothic"/>
                <a:sym typeface="Century Gothic"/>
              </a:rPr>
              <a:t>Source: CauseIQ </a:t>
            </a:r>
            <a:endParaRPr>
              <a:latin typeface="Century Gothic"/>
              <a:ea typeface="Century Gothic"/>
              <a:cs typeface="Century Gothic"/>
              <a:sym typeface="Century Gothic"/>
            </a:endParaRPr>
          </a:p>
          <a:p>
            <a:pPr indent="0" lvl="0" marL="0" rtl="0" algn="l">
              <a:spcBef>
                <a:spcPts val="0"/>
              </a:spcBef>
              <a:spcAft>
                <a:spcPts val="0"/>
              </a:spcAft>
              <a:buNone/>
            </a:pPr>
            <a:r>
              <a:rPr lang="en-US">
                <a:latin typeface="Century Gothic"/>
                <a:ea typeface="Century Gothic"/>
                <a:cs typeface="Century Gothic"/>
                <a:sym typeface="Century Gothic"/>
              </a:rPr>
              <a:t>Oct 2023</a:t>
            </a:r>
            <a:endParaRPr>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Who are Friends of CSS?</a:t>
            </a:r>
            <a:endParaRPr/>
          </a:p>
        </p:txBody>
      </p:sp>
      <p:sp>
        <p:nvSpPr>
          <p:cNvPr id="313" name="Google Shape;313;p5"/>
          <p:cNvSpPr txBox="1"/>
          <p:nvPr/>
        </p:nvSpPr>
        <p:spPr>
          <a:xfrm>
            <a:off x="127325" y="4752475"/>
            <a:ext cx="3819600" cy="18381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500" u="none" cap="none" strike="noStrike">
                <a:solidFill>
                  <a:schemeClr val="dk2"/>
                </a:solidFill>
                <a:latin typeface="Century Gothic"/>
                <a:ea typeface="Century Gothic"/>
                <a:cs typeface="Century Gothic"/>
                <a:sym typeface="Century Gothic"/>
              </a:rPr>
              <a:t>This is the most recent report published on CauseIQ.   This information is updated annually and you can find it online at the 501c3 clearing houses like GuideStar and CauseIQ.</a:t>
            </a:r>
            <a:endParaRPr sz="1500">
              <a:solidFill>
                <a:schemeClr val="dk2"/>
              </a:solidFill>
              <a:latin typeface="Century Gothic"/>
              <a:ea typeface="Century Gothic"/>
              <a:cs typeface="Century Gothic"/>
              <a:sym typeface="Century Gothic"/>
            </a:endParaRPr>
          </a:p>
        </p:txBody>
      </p:sp>
      <p:sp>
        <p:nvSpPr>
          <p:cNvPr id="314" name="Google Shape;314;p5"/>
          <p:cNvSpPr txBox="1"/>
          <p:nvPr/>
        </p:nvSpPr>
        <p:spPr>
          <a:xfrm>
            <a:off x="6096000" y="4587372"/>
            <a:ext cx="61164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5" name="Google Shape;315;p5"/>
          <p:cNvSpPr txBox="1"/>
          <p:nvPr/>
        </p:nvSpPr>
        <p:spPr>
          <a:xfrm>
            <a:off x="4481775" y="1546925"/>
            <a:ext cx="7603200" cy="504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b="1">
              <a:solidFill>
                <a:srgbClr val="AA3325"/>
              </a:solidFill>
              <a:highlight>
                <a:srgbClr val="F5F5F5"/>
              </a:highlight>
            </a:endParaRPr>
          </a:p>
          <a:p>
            <a:pPr indent="0" lvl="0" marL="0" rtl="0" algn="l">
              <a:lnSpc>
                <a:spcPct val="115000"/>
              </a:lnSpc>
              <a:spcBef>
                <a:spcPts val="1200"/>
              </a:spcBef>
              <a:spcAft>
                <a:spcPts val="0"/>
              </a:spcAft>
              <a:buClr>
                <a:schemeClr val="dk1"/>
              </a:buClr>
              <a:buSzPts val="1100"/>
              <a:buFont typeface="Arial"/>
              <a:buNone/>
            </a:pPr>
            <a:r>
              <a:rPr lang="en-US" sz="1700">
                <a:solidFill>
                  <a:srgbClr val="6C6F73"/>
                </a:solidFill>
                <a:highlight>
                  <a:srgbClr val="F5F5F5"/>
                </a:highlight>
              </a:rPr>
              <a:t>Friends of Columbia Secondary School for Math Science and Engineering enhances the educational experience of students, teachers, and staff at a New York City public 6th through 12th-grade school. They support popular after-school elective programs and purchase engineering and technology equipment. Their approved programs include experiential learning field trips and other activities.</a:t>
            </a:r>
            <a:endParaRPr sz="1700">
              <a:solidFill>
                <a:srgbClr val="6C6F73"/>
              </a:solidFill>
              <a:highlight>
                <a:srgbClr val="F5F5F5"/>
              </a:highlight>
            </a:endParaRPr>
          </a:p>
          <a:p>
            <a:pPr indent="0" lvl="0" marL="0" rtl="0" algn="l">
              <a:lnSpc>
                <a:spcPct val="115000"/>
              </a:lnSpc>
              <a:spcBef>
                <a:spcPts val="1200"/>
              </a:spcBef>
              <a:spcAft>
                <a:spcPts val="0"/>
              </a:spcAft>
              <a:buClr>
                <a:schemeClr val="dk1"/>
              </a:buClr>
              <a:buSzPts val="1100"/>
              <a:buFont typeface="Arial"/>
              <a:buNone/>
            </a:pPr>
            <a:r>
              <a:rPr b="1" lang="en-US" sz="1700">
                <a:solidFill>
                  <a:srgbClr val="AA3325"/>
                </a:solidFill>
                <a:highlight>
                  <a:srgbClr val="FFFFFF"/>
                </a:highlight>
              </a:rPr>
              <a:t>Also known as...</a:t>
            </a:r>
            <a:endParaRPr b="1" sz="1700">
              <a:solidFill>
                <a:srgbClr val="AA3325"/>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US" sz="1700">
                <a:solidFill>
                  <a:srgbClr val="6C6F73"/>
                </a:solidFill>
                <a:highlight>
                  <a:srgbClr val="FFFFFF"/>
                </a:highlight>
              </a:rPr>
              <a:t>Foundation for Excellence in Education</a:t>
            </a:r>
            <a:endParaRPr sz="1700">
              <a:solidFill>
                <a:srgbClr val="6C6F73"/>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US" sz="1700">
                <a:solidFill>
                  <a:srgbClr val="AA3325"/>
                </a:solidFill>
                <a:highlight>
                  <a:srgbClr val="F5F5F5"/>
                </a:highlight>
              </a:rPr>
              <a:t>Program areas at Friends of Columbia Secondary School for Math Science and Engineering</a:t>
            </a:r>
            <a:endParaRPr sz="1700">
              <a:solidFill>
                <a:srgbClr val="AA3325"/>
              </a:solidFill>
              <a:highlight>
                <a:srgbClr val="F5F5F5"/>
              </a:highlight>
            </a:endParaRPr>
          </a:p>
          <a:p>
            <a:pPr indent="0" lvl="0" marL="0" rtl="0" algn="l">
              <a:lnSpc>
                <a:spcPct val="115000"/>
              </a:lnSpc>
              <a:spcBef>
                <a:spcPts val="800"/>
              </a:spcBef>
              <a:spcAft>
                <a:spcPts val="0"/>
              </a:spcAft>
              <a:buNone/>
            </a:pPr>
            <a:r>
              <a:rPr b="1" lang="en-US" sz="1700">
                <a:solidFill>
                  <a:srgbClr val="6C6F73"/>
                </a:solidFill>
                <a:highlight>
                  <a:srgbClr val="FFFFFF"/>
                </a:highlight>
              </a:rPr>
              <a:t>After School </a:t>
            </a:r>
            <a:r>
              <a:rPr lang="en-US" sz="1700">
                <a:solidFill>
                  <a:srgbClr val="6C6F73"/>
                </a:solidFill>
                <a:highlight>
                  <a:srgbClr val="FFFFFF"/>
                </a:highlight>
              </a:rPr>
              <a:t>- experiential learning field trips and other activities.</a:t>
            </a:r>
            <a:endParaRPr sz="1700">
              <a:solidFill>
                <a:srgbClr val="6C6F73"/>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lang="en-US" sz="1700">
                <a:solidFill>
                  <a:srgbClr val="6C6F73"/>
                </a:solidFill>
                <a:highlight>
                  <a:srgbClr val="FFFFFF"/>
                </a:highlight>
              </a:rPr>
              <a:t>Academic </a:t>
            </a:r>
            <a:r>
              <a:rPr lang="en-US" sz="1700">
                <a:solidFill>
                  <a:srgbClr val="6C6F73"/>
                </a:solidFill>
                <a:highlight>
                  <a:srgbClr val="FFFFFF"/>
                </a:highlight>
              </a:rPr>
              <a:t>- popular after School elective programs and purchase of Engineering and technology equipment.</a:t>
            </a:r>
            <a:endParaRPr sz="1700">
              <a:solidFill>
                <a:srgbClr val="6C6F73"/>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lang="en-US" sz="1700">
                <a:solidFill>
                  <a:srgbClr val="6C6F73"/>
                </a:solidFill>
                <a:highlight>
                  <a:srgbClr val="FFFFFF"/>
                </a:highlight>
              </a:rPr>
              <a:t>College counseling</a:t>
            </a:r>
            <a:r>
              <a:rPr lang="en-US" sz="1700">
                <a:solidFill>
                  <a:srgbClr val="6C6F73"/>
                </a:solidFill>
                <a:highlight>
                  <a:srgbClr val="FFFFFF"/>
                </a:highlight>
              </a:rPr>
              <a:t> - college guidance and advice.</a:t>
            </a:r>
            <a:endParaRPr sz="1700">
              <a:solidFill>
                <a:srgbClr val="6C6F73"/>
              </a:solidFill>
              <a:highlight>
                <a:srgbClr val="FFFFFF"/>
              </a:highlight>
            </a:endParaRPr>
          </a:p>
        </p:txBody>
      </p:sp>
      <p:sp>
        <p:nvSpPr>
          <p:cNvPr id="316" name="Google Shape;316;p5"/>
          <p:cNvSpPr txBox="1"/>
          <p:nvPr/>
        </p:nvSpPr>
        <p:spPr>
          <a:xfrm>
            <a:off x="240725" y="2306800"/>
            <a:ext cx="4157400" cy="258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700">
                <a:solidFill>
                  <a:srgbClr val="AA3325"/>
                </a:solidFill>
                <a:highlight>
                  <a:srgbClr val="FFFFFF"/>
                </a:highlight>
              </a:rPr>
              <a:t>Friends of Columbia Secondary School for Math Science and Engineering</a:t>
            </a:r>
            <a:endParaRPr sz="1700" u="sng">
              <a:solidFill>
                <a:srgbClr val="607890"/>
              </a:solidFill>
              <a:highlight>
                <a:srgbClr val="FFFFFF"/>
              </a:highlight>
            </a:endParaRPr>
          </a:p>
          <a:p>
            <a:pPr indent="0" lvl="0" marL="0" rtl="0" algn="l">
              <a:lnSpc>
                <a:spcPct val="115000"/>
              </a:lnSpc>
              <a:spcBef>
                <a:spcPts val="800"/>
              </a:spcBef>
              <a:spcAft>
                <a:spcPts val="0"/>
              </a:spcAft>
              <a:buClr>
                <a:schemeClr val="dk1"/>
              </a:buClr>
              <a:buSzPts val="1100"/>
              <a:buFont typeface="Arial"/>
              <a:buNone/>
            </a:pPr>
            <a:r>
              <a:rPr lang="en-US" sz="1700">
                <a:solidFill>
                  <a:srgbClr val="6F6F6F"/>
                </a:solidFill>
                <a:highlight>
                  <a:srgbClr val="F5F5F5"/>
                </a:highlight>
              </a:rPr>
              <a:t>IRS 501(c) type: </a:t>
            </a:r>
            <a:r>
              <a:rPr lang="en-US" sz="1700">
                <a:solidFill>
                  <a:srgbClr val="6C6F73"/>
                </a:solidFill>
                <a:highlight>
                  <a:srgbClr val="F5F5F5"/>
                </a:highlight>
              </a:rPr>
              <a:t>501(c)(3)</a:t>
            </a:r>
            <a:endParaRPr sz="1700">
              <a:solidFill>
                <a:srgbClr val="6C6F73"/>
              </a:solidFill>
              <a:highlight>
                <a:srgbClr val="F5F5F5"/>
              </a:highlight>
            </a:endParaRPr>
          </a:p>
          <a:p>
            <a:pPr indent="0" lvl="0" marL="0" rtl="0" algn="l">
              <a:lnSpc>
                <a:spcPct val="115000"/>
              </a:lnSpc>
              <a:spcBef>
                <a:spcPts val="0"/>
              </a:spcBef>
              <a:spcAft>
                <a:spcPts val="0"/>
              </a:spcAft>
              <a:buClr>
                <a:schemeClr val="dk1"/>
              </a:buClr>
              <a:buSzPts val="1100"/>
              <a:buFont typeface="Arial"/>
              <a:buNone/>
            </a:pPr>
            <a:r>
              <a:rPr lang="en-US" sz="1700">
                <a:solidFill>
                  <a:srgbClr val="6F6F6F"/>
                </a:solidFill>
                <a:highlight>
                  <a:srgbClr val="F5F5F5"/>
                </a:highlight>
              </a:rPr>
              <a:t>Num. employees: </a:t>
            </a:r>
            <a:r>
              <a:rPr lang="en-US" sz="1700">
                <a:solidFill>
                  <a:srgbClr val="6C6F73"/>
                </a:solidFill>
                <a:highlight>
                  <a:srgbClr val="F5F5F5"/>
                </a:highlight>
              </a:rPr>
              <a:t>40</a:t>
            </a:r>
            <a:endParaRPr sz="1700">
              <a:solidFill>
                <a:srgbClr val="6C6F73"/>
              </a:solidFill>
              <a:highlight>
                <a:srgbClr val="F5F5F5"/>
              </a:highlight>
            </a:endParaRPr>
          </a:p>
          <a:p>
            <a:pPr indent="0" lvl="0" marL="0" rtl="0" algn="l">
              <a:lnSpc>
                <a:spcPct val="115000"/>
              </a:lnSpc>
              <a:spcBef>
                <a:spcPts val="0"/>
              </a:spcBef>
              <a:spcAft>
                <a:spcPts val="0"/>
              </a:spcAft>
              <a:buClr>
                <a:schemeClr val="dk1"/>
              </a:buClr>
              <a:buSzPts val="1100"/>
              <a:buFont typeface="Arial"/>
              <a:buNone/>
            </a:pPr>
            <a:r>
              <a:rPr lang="en-US" sz="1700">
                <a:solidFill>
                  <a:srgbClr val="6F6F6F"/>
                </a:solidFill>
                <a:highlight>
                  <a:srgbClr val="F5F5F5"/>
                </a:highlight>
              </a:rPr>
              <a:t>City:</a:t>
            </a:r>
            <a:r>
              <a:rPr lang="en-US" sz="1700">
                <a:solidFill>
                  <a:srgbClr val="6F6F6F"/>
                </a:solidFill>
                <a:highlight>
                  <a:srgbClr val="F5F5F5"/>
                </a:highlight>
                <a:uFill>
                  <a:noFill/>
                </a:uFill>
                <a:hlinkClick r:id="rId3">
                  <a:extLst>
                    <a:ext uri="{A12FA001-AC4F-418D-AE19-62706E023703}">
                      <ahyp:hlinkClr val="tx"/>
                    </a:ext>
                  </a:extLst>
                </a:hlinkClick>
              </a:rPr>
              <a:t> </a:t>
            </a:r>
            <a:r>
              <a:rPr lang="en-US" sz="1700" u="sng">
                <a:solidFill>
                  <a:srgbClr val="52667A"/>
                </a:solidFill>
                <a:highlight>
                  <a:srgbClr val="F5F5F5"/>
                </a:highlight>
                <a:hlinkClick r:id="rId4">
                  <a:extLst>
                    <a:ext uri="{A12FA001-AC4F-418D-AE19-62706E023703}">
                      <ahyp:hlinkClr val="tx"/>
                    </a:ext>
                  </a:extLst>
                </a:hlinkClick>
              </a:rPr>
              <a:t>New York</a:t>
            </a:r>
            <a:r>
              <a:rPr lang="en-US" sz="1700">
                <a:solidFill>
                  <a:srgbClr val="6C6F73"/>
                </a:solidFill>
                <a:highlight>
                  <a:srgbClr val="F5F5F5"/>
                </a:highlight>
              </a:rPr>
              <a:t> </a:t>
            </a:r>
            <a:r>
              <a:rPr lang="en-US" sz="1700">
                <a:solidFill>
                  <a:srgbClr val="6F6F6F"/>
                </a:solidFill>
                <a:highlight>
                  <a:srgbClr val="F5F5F5"/>
                </a:highlight>
              </a:rPr>
              <a:t>State:</a:t>
            </a:r>
            <a:r>
              <a:rPr lang="en-US" sz="1700" u="sng">
                <a:solidFill>
                  <a:srgbClr val="52667A"/>
                </a:solidFill>
                <a:highlight>
                  <a:srgbClr val="F5F5F5"/>
                </a:highlight>
                <a:hlinkClick r:id="rId5">
                  <a:extLst>
                    <a:ext uri="{A12FA001-AC4F-418D-AE19-62706E023703}">
                      <ahyp:hlinkClr val="tx"/>
                    </a:ext>
                  </a:extLst>
                </a:hlinkClick>
              </a:rPr>
              <a:t>New York</a:t>
            </a:r>
            <a:endParaRPr sz="1700" u="sng">
              <a:solidFill>
                <a:srgbClr val="52667A"/>
              </a:solidFill>
              <a:highlight>
                <a:srgbClr val="F5F5F5"/>
              </a:highlight>
            </a:endParaRPr>
          </a:p>
          <a:p>
            <a:pPr indent="0" lvl="0" marL="0" rtl="0" algn="l">
              <a:lnSpc>
                <a:spcPct val="115000"/>
              </a:lnSpc>
              <a:spcBef>
                <a:spcPts val="0"/>
              </a:spcBef>
              <a:spcAft>
                <a:spcPts val="0"/>
              </a:spcAft>
              <a:buClr>
                <a:schemeClr val="dk1"/>
              </a:buClr>
              <a:buSzPts val="1100"/>
              <a:buFont typeface="Arial"/>
              <a:buNone/>
            </a:pPr>
            <a:r>
              <a:rPr lang="en-US" sz="1700">
                <a:solidFill>
                  <a:srgbClr val="6F6F6F"/>
                </a:solidFill>
                <a:highlight>
                  <a:srgbClr val="F5F5F5"/>
                </a:highlight>
              </a:rPr>
              <a:t>Year formed: </a:t>
            </a:r>
            <a:r>
              <a:rPr lang="en-US" sz="1700">
                <a:solidFill>
                  <a:srgbClr val="6C6F73"/>
                </a:solidFill>
                <a:highlight>
                  <a:srgbClr val="F5F5F5"/>
                </a:highlight>
              </a:rPr>
              <a:t>2008</a:t>
            </a:r>
            <a:endParaRPr sz="1700">
              <a:solidFill>
                <a:srgbClr val="6C6F73"/>
              </a:solidFill>
              <a:highlight>
                <a:srgbClr val="F5F5F5"/>
              </a:highlight>
            </a:endParaRPr>
          </a:p>
          <a:p>
            <a:pPr indent="0" lvl="0" marL="0" rtl="0" algn="l">
              <a:lnSpc>
                <a:spcPct val="115000"/>
              </a:lnSpc>
              <a:spcBef>
                <a:spcPts val="0"/>
              </a:spcBef>
              <a:spcAft>
                <a:spcPts val="0"/>
              </a:spcAft>
              <a:buClr>
                <a:schemeClr val="dk1"/>
              </a:buClr>
              <a:buSzPts val="1100"/>
              <a:buFont typeface="Arial"/>
              <a:buNone/>
            </a:pPr>
            <a:r>
              <a:rPr lang="en-US" sz="1700">
                <a:solidFill>
                  <a:srgbClr val="6F6F6F"/>
                </a:solidFill>
                <a:highlight>
                  <a:srgbClr val="F5F5F5"/>
                </a:highlight>
              </a:rPr>
              <a:t>Most recent tax filings:</a:t>
            </a:r>
            <a:r>
              <a:rPr lang="en-US" sz="1700">
                <a:solidFill>
                  <a:srgbClr val="6C6F73"/>
                </a:solidFill>
                <a:highlight>
                  <a:srgbClr val="F5F5F5"/>
                </a:highlight>
              </a:rPr>
              <a:t>2022-06-01</a:t>
            </a:r>
            <a:endParaRPr sz="1700">
              <a:solidFill>
                <a:srgbClr val="6C6F73"/>
              </a:solidFill>
              <a:highlight>
                <a:srgbClr val="F5F5F5"/>
              </a:highlight>
            </a:endParaRPr>
          </a:p>
          <a:p>
            <a:pPr indent="0" lvl="0" marL="0" rtl="0" algn="l">
              <a:lnSpc>
                <a:spcPct val="115000"/>
              </a:lnSpc>
              <a:spcBef>
                <a:spcPts val="0"/>
              </a:spcBef>
              <a:spcAft>
                <a:spcPts val="0"/>
              </a:spcAft>
              <a:buClr>
                <a:schemeClr val="dk1"/>
              </a:buClr>
              <a:buSzPts val="1100"/>
              <a:buFont typeface="Arial"/>
              <a:buNone/>
            </a:pPr>
            <a:r>
              <a:t/>
            </a:r>
            <a:endParaRPr sz="1700" u="sng">
              <a:solidFill>
                <a:srgbClr val="52667A"/>
              </a:solidFill>
              <a:highlight>
                <a:srgbClr val="F5F5F5"/>
              </a:highlight>
            </a:endParaRPr>
          </a:p>
          <a:p>
            <a:pPr indent="0" lvl="0" marL="0" rtl="0" algn="l">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2022-10-11T12:37:11Z</dcterms:created>
  <dc:creator>Miriam Nightengale</dc:creator>
</cp:coreProperties>
</file>